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 to the workshop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My name is Garrett. I'm a Data Scientist who works for RStudio, the company that makes all of the free software that we're going to use today.</a:t>
            </a:r>
          </a:p>
          <a:p>
            <a:pPr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My name is Garrett. I'm a Data Scientist who works for RStudio, the company that makes all of the free software that we're going to use today.</a:t>
            </a:r>
          </a:p>
          <a:p>
            <a:pPr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I've written several books on the R language including, R for Data Science, which this workshop will be loosely based around.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Joining me today is Gwynn Sturdevant, who will be acting as a TA for the workshop. If you get stuck at any point in the workshop, simply raise your hand and Gwynn or I will come and assist you.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9" name="Shape 4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lnSpc>
                <a:spcPct val="125000"/>
              </a:lnSpc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But the most important people you will be working with today are seated right beside you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creativecommons.org/licenses/by-sa/4.0/" TargetMode="Externa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/>
        </p:nvSpPr>
        <p:spPr>
          <a:xfrm>
            <a:off x="107771" y="13054142"/>
            <a:ext cx="3779386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2500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Slides </a:t>
            </a: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12" name="Shape 12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2" name="Shape 92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3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 txBox="1"/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20" name="Shape 20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21" name="Shape 2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Shape 29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 txBox="1"/>
          <p:nvPr>
            <p:ph type="sldNum" sz="quarter" idx="2"/>
          </p:nvPr>
        </p:nvSpPr>
        <p:spPr>
          <a:xfrm>
            <a:off x="11690424" y="12663871"/>
            <a:ext cx="1003152" cy="10572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Shape 38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 txBox="1"/>
          <p:nvPr>
            <p:ph type="sldNum" sz="quarter" idx="2"/>
          </p:nvPr>
        </p:nvSpPr>
        <p:spPr>
          <a:xfrm>
            <a:off x="11690424" y="12663871"/>
            <a:ext cx="1003152" cy="10572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ansition Slide">
    <p:bg>
      <p:bgPr>
        <a:gradFill flip="none" rotWithShape="1">
          <a:gsLst>
            <a:gs pos="0">
              <a:srgbClr val="4287C7"/>
            </a:gs>
            <a:gs pos="81366">
              <a:srgbClr val="4D7090"/>
            </a:gs>
            <a:gs pos="100000">
              <a:srgbClr val="585858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2.png"/>
          <p:cNvPicPr>
            <a:picLocks noChangeAspect="1"/>
          </p:cNvPicPr>
          <p:nvPr/>
        </p:nvPicPr>
        <p:blipFill>
          <a:blip r:embed="rId2">
            <a:alphaModFix amt="5000"/>
            <a:extLst/>
          </a:blip>
          <a:stretch>
            <a:fillRect/>
          </a:stretch>
        </p:blipFill>
        <p:spPr>
          <a:xfrm>
            <a:off x="17445533" y="7107732"/>
            <a:ext cx="7624268" cy="7624268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 txBox="1"/>
          <p:nvPr>
            <p:ph type="sldNum" sz="quarter" idx="2"/>
          </p:nvPr>
        </p:nvSpPr>
        <p:spPr>
          <a:xfrm>
            <a:off x="11711061" y="12684509"/>
            <a:ext cx="961878" cy="1016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5" name="Shape 55"/>
          <p:cNvSpPr txBox="1"/>
          <p:nvPr>
            <p:ph type="body" sz="half" idx="1"/>
          </p:nvPr>
        </p:nvSpPr>
        <p:spPr>
          <a:xfrm>
            <a:off x="5526664" y="4505027"/>
            <a:ext cx="14716126" cy="803672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317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762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1206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16510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2095500" defTabSz="584200">
              <a:spcBef>
                <a:spcPts val="2400"/>
              </a:spcBef>
              <a:buSzTx/>
              <a:buNone/>
              <a:defRPr sz="58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-91160" y="13054142"/>
            <a:ext cx="2826421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57" name="Shape 57"/>
          <p:cNvSpPr txBox="1"/>
          <p:nvPr>
            <p:ph type="sldNum" sz="quarter" idx="2"/>
          </p:nvPr>
        </p:nvSpPr>
        <p:spPr>
          <a:xfrm>
            <a:off x="11690424" y="12663871"/>
            <a:ext cx="1003152" cy="10572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body" sz="quarter" idx="13"/>
          </p:nvPr>
        </p:nvSpPr>
        <p:spPr>
          <a:xfrm>
            <a:off x="2387600" y="8001000"/>
            <a:ext cx="19621500" cy="838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solidFill>
                  <a:srgbClr val="535353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65" name="Shape 65"/>
          <p:cNvSpPr/>
          <p:nvPr>
            <p:ph type="body" sz="quarter" idx="14"/>
          </p:nvPr>
        </p:nvSpPr>
        <p:spPr>
          <a:xfrm>
            <a:off x="2374900" y="5422899"/>
            <a:ext cx="19621500" cy="1790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11100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-91160" y="13054142"/>
            <a:ext cx="2826421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67" name="Shape 67"/>
          <p:cNvSpPr txBox="1"/>
          <p:nvPr>
            <p:ph type="sldNum" sz="quarter" idx="2"/>
          </p:nvPr>
        </p:nvSpPr>
        <p:spPr>
          <a:xfrm>
            <a:off x="11711061" y="12684509"/>
            <a:ext cx="961878" cy="1016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-91160" y="13054142"/>
            <a:ext cx="2826421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u="sng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CC BY-SA RStudio</a:t>
            </a:r>
          </a:p>
        </p:txBody>
      </p:sp>
      <p:sp>
        <p:nvSpPr>
          <p:cNvPr id="75" name="Shape 75"/>
          <p:cNvSpPr txBox="1"/>
          <p:nvPr>
            <p:ph type="sldNum" sz="quarter" idx="2"/>
          </p:nvPr>
        </p:nvSpPr>
        <p:spPr>
          <a:xfrm>
            <a:off x="11690424" y="12663871"/>
            <a:ext cx="1003152" cy="1057276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Artboard 31 copy 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4" y="-1"/>
            <a:ext cx="2437413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 algn="ctr">
              <a:defRPr cap="none" sz="14800">
                <a:solidFill>
                  <a:srgbClr val="40404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4" name="Shape 84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type="sldNum" sz="quarter" idx="2"/>
          </p:nvPr>
        </p:nvSpPr>
        <p:spPr>
          <a:xfrm>
            <a:off x="11711061" y="12684510"/>
            <a:ext cx="961878" cy="1016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6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Shape 3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5000" u="none">
          <a:solidFill>
            <a:srgbClr val="447FB5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09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1pPr>
      <a:lvl2pPr marL="1346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2pPr>
      <a:lvl3pPr marL="2083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3pPr>
      <a:lvl4pPr marL="2819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4pPr>
      <a:lvl5pPr marL="35563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5pPr>
      <a:lvl6pPr marL="42929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6pPr>
      <a:lvl7pPr marL="50295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7pPr>
      <a:lvl8pPr marL="57661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8pPr>
      <a:lvl9pPr marL="6502796" marR="0" indent="-609996" algn="l" defTabSz="825500" latinLnBrk="0">
        <a:lnSpc>
          <a:spcPct val="10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300" u="none">
          <a:solidFill>
            <a:srgbClr val="212733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studio.cloud/project/385988" TargetMode="Externa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tif"/><Relationship Id="rId5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777634" y="1167740"/>
            <a:ext cx="22828730" cy="608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lnSpc>
                <a:spcPct val="80000"/>
              </a:lnSpc>
              <a:defRPr b="1" sz="1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/>
              <a:t>Data Wrangling</a:t>
            </a:r>
            <a:r>
              <a:rPr b="0"/>
              <a:t> with the Tidyverse</a:t>
            </a:r>
          </a:p>
        </p:txBody>
      </p:sp>
      <p:pic>
        <p:nvPicPr>
          <p:cNvPr id="111" name="tidyver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65719" y="5341067"/>
            <a:ext cx="6452561" cy="7448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dply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1271" y="6902253"/>
            <a:ext cx="2540001" cy="29441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Group 217"/>
          <p:cNvGrpSpPr/>
          <p:nvPr/>
        </p:nvGrpSpPr>
        <p:grpSpPr>
          <a:xfrm>
            <a:off x="1180720" y="6157647"/>
            <a:ext cx="2430385" cy="2432980"/>
            <a:chOff x="0" y="0"/>
            <a:chExt cx="2430383" cy="2432979"/>
          </a:xfrm>
        </p:grpSpPr>
        <p:pic>
          <p:nvPicPr>
            <p:cNvPr id="215" name="RStudio-Logo-Blue-Gra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070" y="1593976"/>
              <a:ext cx="2390323" cy="839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Screen Shot 2019-05-04 at 10.42.00 A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662" t="19100" r="4662" b="8130"/>
            <a:stretch>
              <a:fillRect/>
            </a:stretch>
          </p:blipFill>
          <p:spPr>
            <a:xfrm>
              <a:off x="0" y="0"/>
              <a:ext cx="2430384" cy="145657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218" name="Shape 218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221" name="Shape 221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4" name="Shape 224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" name="Shape 226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  <p:pic>
        <p:nvPicPr>
          <p:cNvPr id="228" name="ggplot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2589" y="3211789"/>
            <a:ext cx="2540001" cy="294414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 rot="18241080">
            <a:off x="8855616" y="5924255"/>
            <a:ext cx="1966090" cy="652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9" fill="norm" stroke="1" extrusionOk="0">
                <a:moveTo>
                  <a:pt x="0" y="20479"/>
                </a:moveTo>
                <a:cubicBezTo>
                  <a:pt x="2229" y="14531"/>
                  <a:pt x="4799" y="9724"/>
                  <a:pt x="7599" y="6269"/>
                </a:cubicBezTo>
                <a:cubicBezTo>
                  <a:pt x="12004" y="831"/>
                  <a:pt x="16840" y="-1121"/>
                  <a:pt x="21600" y="61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0" name="Shape 230"/>
          <p:cNvSpPr/>
          <p:nvPr/>
        </p:nvSpPr>
        <p:spPr>
          <a:xfrm rot="18241080">
            <a:off x="11735196" y="7840043"/>
            <a:ext cx="2893640" cy="1104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57" fill="norm" stroke="1" extrusionOk="0">
                <a:moveTo>
                  <a:pt x="0" y="0"/>
                </a:moveTo>
                <a:cubicBezTo>
                  <a:pt x="1374" y="5079"/>
                  <a:pt x="3192" y="9398"/>
                  <a:pt x="5331" y="12664"/>
                </a:cubicBezTo>
                <a:cubicBezTo>
                  <a:pt x="10175" y="20059"/>
                  <a:pt x="16204" y="21600"/>
                  <a:pt x="21600" y="168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dply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1271" y="6902253"/>
            <a:ext cx="2540001" cy="29441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Group 235"/>
          <p:cNvGrpSpPr/>
          <p:nvPr/>
        </p:nvGrpSpPr>
        <p:grpSpPr>
          <a:xfrm>
            <a:off x="1180720" y="6157647"/>
            <a:ext cx="2430385" cy="2432980"/>
            <a:chOff x="0" y="0"/>
            <a:chExt cx="2430383" cy="2432979"/>
          </a:xfrm>
        </p:grpSpPr>
        <p:pic>
          <p:nvPicPr>
            <p:cNvPr id="233" name="RStudio-Logo-Blue-Gra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070" y="1593976"/>
              <a:ext cx="2390323" cy="839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4" name="Screen Shot 2019-05-04 at 10.42.00 A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662" t="19100" r="4662" b="8130"/>
            <a:stretch>
              <a:fillRect/>
            </a:stretch>
          </p:blipFill>
          <p:spPr>
            <a:xfrm>
              <a:off x="0" y="0"/>
              <a:ext cx="2430384" cy="145657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236" name="Shape 236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238" name="Shape 238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1" name="Shape 241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43" name="Shape 243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  <p:pic>
        <p:nvPicPr>
          <p:cNvPr id="245" name="ggplot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2589" y="3211789"/>
            <a:ext cx="2540001" cy="294414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 rot="18241080">
            <a:off x="8855616" y="5924255"/>
            <a:ext cx="1966090" cy="652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9" fill="norm" stroke="1" extrusionOk="0">
                <a:moveTo>
                  <a:pt x="0" y="20479"/>
                </a:moveTo>
                <a:cubicBezTo>
                  <a:pt x="2229" y="14531"/>
                  <a:pt x="4799" y="9724"/>
                  <a:pt x="7599" y="6269"/>
                </a:cubicBezTo>
                <a:cubicBezTo>
                  <a:pt x="12004" y="831"/>
                  <a:pt x="16840" y="-1121"/>
                  <a:pt x="21600" y="61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271" name="Group 271"/>
          <p:cNvGrpSpPr/>
          <p:nvPr/>
        </p:nvGrpSpPr>
        <p:grpSpPr>
          <a:xfrm>
            <a:off x="13218560" y="5877648"/>
            <a:ext cx="2669326" cy="2406593"/>
            <a:chOff x="0" y="55699"/>
            <a:chExt cx="2669325" cy="2406591"/>
          </a:xfrm>
        </p:grpSpPr>
        <p:grpSp>
          <p:nvGrpSpPr>
            <p:cNvPr id="269" name="Group 269"/>
            <p:cNvGrpSpPr/>
            <p:nvPr/>
          </p:nvGrpSpPr>
          <p:grpSpPr>
            <a:xfrm rot="1017717">
              <a:off x="442535" y="248987"/>
              <a:ext cx="1568112" cy="1629827"/>
              <a:chOff x="0" y="58232"/>
              <a:chExt cx="1568111" cy="1629826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1316988" y="52567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1069078" y="42273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49" name="Shape 249"/>
              <p:cNvSpPr/>
              <p:nvPr/>
            </p:nvSpPr>
            <p:spPr>
              <a:xfrm>
                <a:off x="1144828" y="163691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0" name="Shape 250"/>
              <p:cNvSpPr/>
              <p:nvPr/>
            </p:nvSpPr>
            <p:spPr>
              <a:xfrm>
                <a:off x="1316988" y="112493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1186147" y="35351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2" name="Shape 252"/>
              <p:cNvSpPr/>
              <p:nvPr/>
            </p:nvSpPr>
            <p:spPr>
              <a:xfrm>
                <a:off x="1055305" y="59454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3" name="Shape 253"/>
              <p:cNvSpPr/>
              <p:nvPr/>
            </p:nvSpPr>
            <p:spPr>
              <a:xfrm>
                <a:off x="596516" y="456812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939659" y="87596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5" name="Shape 255"/>
              <p:cNvSpPr/>
              <p:nvPr/>
            </p:nvSpPr>
            <p:spPr>
              <a:xfrm>
                <a:off x="834942" y="367289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766078" y="490167"/>
                <a:ext cx="132365" cy="132364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717873" y="739154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8" name="Shape 258"/>
              <p:cNvSpPr/>
              <p:nvPr/>
            </p:nvSpPr>
            <p:spPr>
              <a:xfrm>
                <a:off x="638483" y="1063164"/>
                <a:ext cx="132364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9" name="Shape 259"/>
              <p:cNvSpPr/>
              <p:nvPr/>
            </p:nvSpPr>
            <p:spPr>
              <a:xfrm>
                <a:off x="442417" y="142227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311575" y="130383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118758" y="132118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2" name="Shape 262"/>
              <p:cNvSpPr/>
              <p:nvPr/>
            </p:nvSpPr>
            <p:spPr>
              <a:xfrm>
                <a:off x="346007" y="85770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3" name="Shape 263"/>
              <p:cNvSpPr/>
              <p:nvPr/>
            </p:nvSpPr>
            <p:spPr>
              <a:xfrm>
                <a:off x="442417" y="89241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4" name="Shape 264"/>
              <p:cNvSpPr/>
              <p:nvPr/>
            </p:nvSpPr>
            <p:spPr>
              <a:xfrm>
                <a:off x="173847" y="1555695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5" name="Shape 265"/>
              <p:cNvSpPr/>
              <p:nvPr/>
            </p:nvSpPr>
            <p:spPr>
              <a:xfrm>
                <a:off x="1055305" y="1076587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6" name="Shape 266"/>
              <p:cNvSpPr/>
              <p:nvPr/>
            </p:nvSpPr>
            <p:spPr>
              <a:xfrm>
                <a:off x="16876" y="1248747"/>
                <a:ext cx="132364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7" name="Shape 267"/>
              <p:cNvSpPr/>
              <p:nvPr/>
            </p:nvSpPr>
            <p:spPr>
              <a:xfrm>
                <a:off x="552599" y="1101641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8" name="Shape 268"/>
              <p:cNvSpPr/>
              <p:nvPr/>
            </p:nvSpPr>
            <p:spPr>
              <a:xfrm flipH="1">
                <a:off x="0" y="58232"/>
                <a:ext cx="1568112" cy="1568113"/>
              </a:xfrm>
              <a:prstGeom prst="line">
                <a:avLst/>
              </a:prstGeom>
              <a:noFill/>
              <a:ln w="88900" cap="flat">
                <a:solidFill>
                  <a:srgbClr val="0096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270" name="Shape 270"/>
            <p:cNvSpPr txBox="1"/>
            <p:nvPr/>
          </p:nvSpPr>
          <p:spPr>
            <a:xfrm>
              <a:off x="0" y="1455615"/>
              <a:ext cx="2669326" cy="1006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4800">
                  <a:solidFill>
                    <a:srgbClr val="4242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lm()</a:t>
              </a:r>
            </a:p>
          </p:txBody>
        </p:sp>
      </p:grpSp>
      <p:sp>
        <p:nvSpPr>
          <p:cNvPr id="272" name="Shape 272"/>
          <p:cNvSpPr/>
          <p:nvPr/>
        </p:nvSpPr>
        <p:spPr>
          <a:xfrm rot="18241080">
            <a:off x="11908366" y="8170921"/>
            <a:ext cx="2097943" cy="1099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3" fill="norm" stroke="1" extrusionOk="0">
                <a:moveTo>
                  <a:pt x="0" y="0"/>
                </a:moveTo>
                <a:cubicBezTo>
                  <a:pt x="1898" y="5556"/>
                  <a:pt x="4405" y="10283"/>
                  <a:pt x="7354" y="13864"/>
                </a:cubicBezTo>
                <a:cubicBezTo>
                  <a:pt x="11591" y="19010"/>
                  <a:pt x="16561" y="21600"/>
                  <a:pt x="21600" y="21288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dply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1271" y="6902253"/>
            <a:ext cx="2540001" cy="29441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1180720" y="6157647"/>
            <a:ext cx="2430385" cy="2432980"/>
            <a:chOff x="0" y="0"/>
            <a:chExt cx="2430383" cy="2432979"/>
          </a:xfrm>
        </p:grpSpPr>
        <p:pic>
          <p:nvPicPr>
            <p:cNvPr id="275" name="RStudio-Logo-Blue-Gra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070" y="1593976"/>
              <a:ext cx="2390323" cy="839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6" name="Screen Shot 2019-05-04 at 10.42.00 A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662" t="19100" r="4662" b="8130"/>
            <a:stretch>
              <a:fillRect/>
            </a:stretch>
          </p:blipFill>
          <p:spPr>
            <a:xfrm>
              <a:off x="0" y="0"/>
              <a:ext cx="2430384" cy="145657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278" name="Shape 278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279" name="Shape 279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2" name="Shape 282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4" name="Shape 284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  <p:pic>
        <p:nvPicPr>
          <p:cNvPr id="286" name="ggplot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2589" y="3211789"/>
            <a:ext cx="2540001" cy="2944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rmarkdow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936729" y="5413841"/>
            <a:ext cx="2540001" cy="2944144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 rot="18241080">
            <a:off x="8855616" y="5924255"/>
            <a:ext cx="1966090" cy="652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9" fill="norm" stroke="1" extrusionOk="0">
                <a:moveTo>
                  <a:pt x="0" y="20479"/>
                </a:moveTo>
                <a:cubicBezTo>
                  <a:pt x="2229" y="14531"/>
                  <a:pt x="4799" y="9724"/>
                  <a:pt x="7599" y="6269"/>
                </a:cubicBezTo>
                <a:cubicBezTo>
                  <a:pt x="12004" y="831"/>
                  <a:pt x="16840" y="-1121"/>
                  <a:pt x="21600" y="61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313" name="Group 313"/>
          <p:cNvGrpSpPr/>
          <p:nvPr/>
        </p:nvGrpSpPr>
        <p:grpSpPr>
          <a:xfrm>
            <a:off x="13218560" y="5877648"/>
            <a:ext cx="2669326" cy="2406593"/>
            <a:chOff x="0" y="55699"/>
            <a:chExt cx="2669325" cy="2406591"/>
          </a:xfrm>
        </p:grpSpPr>
        <p:grpSp>
          <p:nvGrpSpPr>
            <p:cNvPr id="311" name="Group 311"/>
            <p:cNvGrpSpPr/>
            <p:nvPr/>
          </p:nvGrpSpPr>
          <p:grpSpPr>
            <a:xfrm rot="1017717">
              <a:off x="442535" y="248987"/>
              <a:ext cx="1568112" cy="1629827"/>
              <a:chOff x="0" y="58232"/>
              <a:chExt cx="1568111" cy="1629826"/>
            </a:xfrm>
          </p:grpSpPr>
          <p:sp>
            <p:nvSpPr>
              <p:cNvPr id="289" name="Shape 289"/>
              <p:cNvSpPr/>
              <p:nvPr/>
            </p:nvSpPr>
            <p:spPr>
              <a:xfrm>
                <a:off x="1316988" y="52567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1069078" y="42273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1" name="Shape 291"/>
              <p:cNvSpPr/>
              <p:nvPr/>
            </p:nvSpPr>
            <p:spPr>
              <a:xfrm>
                <a:off x="1144828" y="163691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2" name="Shape 292"/>
              <p:cNvSpPr/>
              <p:nvPr/>
            </p:nvSpPr>
            <p:spPr>
              <a:xfrm>
                <a:off x="1316988" y="112493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3" name="Shape 293"/>
              <p:cNvSpPr/>
              <p:nvPr/>
            </p:nvSpPr>
            <p:spPr>
              <a:xfrm>
                <a:off x="1186147" y="35351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4" name="Shape 294"/>
              <p:cNvSpPr/>
              <p:nvPr/>
            </p:nvSpPr>
            <p:spPr>
              <a:xfrm>
                <a:off x="1055305" y="59454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5" name="Shape 295"/>
              <p:cNvSpPr/>
              <p:nvPr/>
            </p:nvSpPr>
            <p:spPr>
              <a:xfrm>
                <a:off x="596516" y="456812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939659" y="87596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834942" y="367289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8" name="Shape 298"/>
              <p:cNvSpPr/>
              <p:nvPr/>
            </p:nvSpPr>
            <p:spPr>
              <a:xfrm>
                <a:off x="766078" y="490167"/>
                <a:ext cx="132365" cy="132364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9" name="Shape 299"/>
              <p:cNvSpPr/>
              <p:nvPr/>
            </p:nvSpPr>
            <p:spPr>
              <a:xfrm>
                <a:off x="717873" y="739154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0" name="Shape 300"/>
              <p:cNvSpPr/>
              <p:nvPr/>
            </p:nvSpPr>
            <p:spPr>
              <a:xfrm>
                <a:off x="638483" y="1063164"/>
                <a:ext cx="132364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442417" y="142227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2" name="Shape 302"/>
              <p:cNvSpPr/>
              <p:nvPr/>
            </p:nvSpPr>
            <p:spPr>
              <a:xfrm>
                <a:off x="311575" y="130383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3" name="Shape 303"/>
              <p:cNvSpPr/>
              <p:nvPr/>
            </p:nvSpPr>
            <p:spPr>
              <a:xfrm>
                <a:off x="118758" y="132118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346007" y="85770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5" name="Shape 305"/>
              <p:cNvSpPr/>
              <p:nvPr/>
            </p:nvSpPr>
            <p:spPr>
              <a:xfrm>
                <a:off x="442417" y="89241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6" name="Shape 306"/>
              <p:cNvSpPr/>
              <p:nvPr/>
            </p:nvSpPr>
            <p:spPr>
              <a:xfrm>
                <a:off x="173847" y="1555695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7" name="Shape 307"/>
              <p:cNvSpPr/>
              <p:nvPr/>
            </p:nvSpPr>
            <p:spPr>
              <a:xfrm>
                <a:off x="1055305" y="1076587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16876" y="1248747"/>
                <a:ext cx="132364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552599" y="1101641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0" name="Shape 310"/>
              <p:cNvSpPr/>
              <p:nvPr/>
            </p:nvSpPr>
            <p:spPr>
              <a:xfrm flipH="1">
                <a:off x="0" y="58232"/>
                <a:ext cx="1568112" cy="1568113"/>
              </a:xfrm>
              <a:prstGeom prst="line">
                <a:avLst/>
              </a:prstGeom>
              <a:noFill/>
              <a:ln w="88900" cap="flat">
                <a:solidFill>
                  <a:srgbClr val="0096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312" name="Shape 312"/>
            <p:cNvSpPr txBox="1"/>
            <p:nvPr/>
          </p:nvSpPr>
          <p:spPr>
            <a:xfrm>
              <a:off x="0" y="1455615"/>
              <a:ext cx="2669326" cy="1006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4800">
                  <a:solidFill>
                    <a:srgbClr val="4242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lm()</a:t>
              </a:r>
            </a:p>
          </p:txBody>
        </p:sp>
      </p:grpSp>
      <p:sp>
        <p:nvSpPr>
          <p:cNvPr id="314" name="Shape 314"/>
          <p:cNvSpPr/>
          <p:nvPr/>
        </p:nvSpPr>
        <p:spPr>
          <a:xfrm rot="18241080">
            <a:off x="11908366" y="8170921"/>
            <a:ext cx="2097943" cy="1099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3" fill="norm" stroke="1" extrusionOk="0">
                <a:moveTo>
                  <a:pt x="0" y="0"/>
                </a:moveTo>
                <a:cubicBezTo>
                  <a:pt x="1898" y="5556"/>
                  <a:pt x="4405" y="10283"/>
                  <a:pt x="7354" y="13864"/>
                </a:cubicBezTo>
                <a:cubicBezTo>
                  <a:pt x="11591" y="19010"/>
                  <a:pt x="16561" y="21600"/>
                  <a:pt x="21600" y="21288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dply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1271" y="6902253"/>
            <a:ext cx="2540001" cy="29441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Group 319"/>
          <p:cNvGrpSpPr/>
          <p:nvPr/>
        </p:nvGrpSpPr>
        <p:grpSpPr>
          <a:xfrm>
            <a:off x="1180720" y="6157647"/>
            <a:ext cx="2430385" cy="2432980"/>
            <a:chOff x="0" y="0"/>
            <a:chExt cx="2430383" cy="2432979"/>
          </a:xfrm>
        </p:grpSpPr>
        <p:pic>
          <p:nvPicPr>
            <p:cNvPr id="317" name="RStudio-Logo-Blue-Gra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070" y="1593976"/>
              <a:ext cx="2390323" cy="839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Screen Shot 2019-05-04 at 10.42.00 A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662" t="19100" r="4662" b="8130"/>
            <a:stretch>
              <a:fillRect/>
            </a:stretch>
          </p:blipFill>
          <p:spPr>
            <a:xfrm>
              <a:off x="0" y="0"/>
              <a:ext cx="2430384" cy="145657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320" name="Shape 320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321" name="Shape 321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3" name="Shape 323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4" name="Shape 324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5" name="Shape 325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6" name="Shape 326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  <p:pic>
        <p:nvPicPr>
          <p:cNvPr id="328" name="ggplot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2589" y="3211789"/>
            <a:ext cx="2540001" cy="2944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rmarkdow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936729" y="5413841"/>
            <a:ext cx="2540001" cy="2944144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 rot="18241080">
            <a:off x="8855616" y="5924255"/>
            <a:ext cx="1966090" cy="652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9" fill="norm" stroke="1" extrusionOk="0">
                <a:moveTo>
                  <a:pt x="0" y="20479"/>
                </a:moveTo>
                <a:cubicBezTo>
                  <a:pt x="2229" y="14531"/>
                  <a:pt x="4799" y="9724"/>
                  <a:pt x="7599" y="6269"/>
                </a:cubicBezTo>
                <a:cubicBezTo>
                  <a:pt x="12004" y="831"/>
                  <a:pt x="16840" y="-1121"/>
                  <a:pt x="21600" y="61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355" name="Group 355"/>
          <p:cNvGrpSpPr/>
          <p:nvPr/>
        </p:nvGrpSpPr>
        <p:grpSpPr>
          <a:xfrm>
            <a:off x="13218560" y="5877648"/>
            <a:ext cx="2669326" cy="2406593"/>
            <a:chOff x="0" y="55699"/>
            <a:chExt cx="2669325" cy="2406591"/>
          </a:xfrm>
        </p:grpSpPr>
        <p:grpSp>
          <p:nvGrpSpPr>
            <p:cNvPr id="353" name="Group 353"/>
            <p:cNvGrpSpPr/>
            <p:nvPr/>
          </p:nvGrpSpPr>
          <p:grpSpPr>
            <a:xfrm rot="1017717">
              <a:off x="442535" y="248987"/>
              <a:ext cx="1568112" cy="1629827"/>
              <a:chOff x="0" y="58232"/>
              <a:chExt cx="1568111" cy="1629826"/>
            </a:xfrm>
          </p:grpSpPr>
          <p:sp>
            <p:nvSpPr>
              <p:cNvPr id="331" name="Shape 331"/>
              <p:cNvSpPr/>
              <p:nvPr/>
            </p:nvSpPr>
            <p:spPr>
              <a:xfrm>
                <a:off x="1316988" y="52567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2" name="Shape 332"/>
              <p:cNvSpPr/>
              <p:nvPr/>
            </p:nvSpPr>
            <p:spPr>
              <a:xfrm>
                <a:off x="1069078" y="42273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3" name="Shape 333"/>
              <p:cNvSpPr/>
              <p:nvPr/>
            </p:nvSpPr>
            <p:spPr>
              <a:xfrm>
                <a:off x="1144828" y="163691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4" name="Shape 334"/>
              <p:cNvSpPr/>
              <p:nvPr/>
            </p:nvSpPr>
            <p:spPr>
              <a:xfrm>
                <a:off x="1316988" y="112493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5" name="Shape 335"/>
              <p:cNvSpPr/>
              <p:nvPr/>
            </p:nvSpPr>
            <p:spPr>
              <a:xfrm>
                <a:off x="1186147" y="35351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1055305" y="59454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7" name="Shape 337"/>
              <p:cNvSpPr/>
              <p:nvPr/>
            </p:nvSpPr>
            <p:spPr>
              <a:xfrm>
                <a:off x="596516" y="456812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8" name="Shape 338"/>
              <p:cNvSpPr/>
              <p:nvPr/>
            </p:nvSpPr>
            <p:spPr>
              <a:xfrm>
                <a:off x="939659" y="87596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834942" y="367289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766078" y="490167"/>
                <a:ext cx="132365" cy="132364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717873" y="739154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638483" y="1063164"/>
                <a:ext cx="132364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442417" y="142227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311575" y="130383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118758" y="132118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346007" y="85770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442417" y="89241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173847" y="1555695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1055305" y="1076587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16876" y="1248747"/>
                <a:ext cx="132364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552599" y="1101641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52" name="Shape 352"/>
              <p:cNvSpPr/>
              <p:nvPr/>
            </p:nvSpPr>
            <p:spPr>
              <a:xfrm flipH="1">
                <a:off x="0" y="58232"/>
                <a:ext cx="1568112" cy="1568113"/>
              </a:xfrm>
              <a:prstGeom prst="line">
                <a:avLst/>
              </a:prstGeom>
              <a:noFill/>
              <a:ln w="88900" cap="flat">
                <a:solidFill>
                  <a:srgbClr val="0096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354" name="Shape 354"/>
            <p:cNvSpPr txBox="1"/>
            <p:nvPr/>
          </p:nvSpPr>
          <p:spPr>
            <a:xfrm>
              <a:off x="0" y="1455615"/>
              <a:ext cx="2669326" cy="1006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4800">
                  <a:solidFill>
                    <a:srgbClr val="4242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lm()</a:t>
              </a:r>
            </a:p>
          </p:txBody>
        </p:sp>
      </p:grpSp>
      <p:sp>
        <p:nvSpPr>
          <p:cNvPr id="356" name="Shape 356"/>
          <p:cNvSpPr/>
          <p:nvPr/>
        </p:nvSpPr>
        <p:spPr>
          <a:xfrm rot="18241080">
            <a:off x="11908366" y="8170921"/>
            <a:ext cx="2097943" cy="1099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3" fill="norm" stroke="1" extrusionOk="0">
                <a:moveTo>
                  <a:pt x="0" y="0"/>
                </a:moveTo>
                <a:cubicBezTo>
                  <a:pt x="1898" y="5556"/>
                  <a:pt x="4405" y="10283"/>
                  <a:pt x="7354" y="13864"/>
                </a:cubicBezTo>
                <a:cubicBezTo>
                  <a:pt x="11591" y="19010"/>
                  <a:pt x="16561" y="21600"/>
                  <a:pt x="21600" y="21288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57" name="R-logo.001.png"/>
          <p:cNvPicPr>
            <a:picLocks noChangeAspect="1"/>
          </p:cNvPicPr>
          <p:nvPr/>
        </p:nvPicPr>
        <p:blipFill>
          <a:blip r:embed="rId7">
            <a:extLst/>
          </a:blip>
          <a:srcRect l="3004" t="18912" r="54323" b="19729"/>
          <a:stretch>
            <a:fillRect/>
          </a:stretch>
        </p:blipFill>
        <p:spPr>
          <a:xfrm>
            <a:off x="17166854" y="9595347"/>
            <a:ext cx="2963295" cy="2396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dply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1271" y="6902253"/>
            <a:ext cx="2540001" cy="29441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2" name="Group 362"/>
          <p:cNvGrpSpPr/>
          <p:nvPr/>
        </p:nvGrpSpPr>
        <p:grpSpPr>
          <a:xfrm>
            <a:off x="1180720" y="6157647"/>
            <a:ext cx="2430385" cy="2432980"/>
            <a:chOff x="0" y="0"/>
            <a:chExt cx="2430383" cy="2432979"/>
          </a:xfrm>
        </p:grpSpPr>
        <p:pic>
          <p:nvPicPr>
            <p:cNvPr id="360" name="RStudio-Logo-Blue-Gra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070" y="1593976"/>
              <a:ext cx="2390323" cy="839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Screen Shot 2019-05-04 at 10.42.00 AM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662" t="19100" r="4662" b="8130"/>
            <a:stretch>
              <a:fillRect/>
            </a:stretch>
          </p:blipFill>
          <p:spPr>
            <a:xfrm>
              <a:off x="0" y="0"/>
              <a:ext cx="2430384" cy="145657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363" name="Shape 363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4" name="Shape 364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5" name="Shape 365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6" name="Shape 366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7" name="Shape 367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8" name="Shape 368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  <p:pic>
        <p:nvPicPr>
          <p:cNvPr id="370" name="ggplot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82589" y="3211789"/>
            <a:ext cx="2540001" cy="2944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rmarkdow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936729" y="5413841"/>
            <a:ext cx="2540001" cy="2944144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Shape 372"/>
          <p:cNvSpPr/>
          <p:nvPr/>
        </p:nvSpPr>
        <p:spPr>
          <a:xfrm rot="18241080">
            <a:off x="8855616" y="5924255"/>
            <a:ext cx="1966090" cy="652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479" fill="norm" stroke="1" extrusionOk="0">
                <a:moveTo>
                  <a:pt x="0" y="20479"/>
                </a:moveTo>
                <a:cubicBezTo>
                  <a:pt x="2229" y="14531"/>
                  <a:pt x="4799" y="9724"/>
                  <a:pt x="7599" y="6269"/>
                </a:cubicBezTo>
                <a:cubicBezTo>
                  <a:pt x="12004" y="831"/>
                  <a:pt x="16840" y="-1121"/>
                  <a:pt x="21600" y="61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397" name="Group 397"/>
          <p:cNvGrpSpPr/>
          <p:nvPr/>
        </p:nvGrpSpPr>
        <p:grpSpPr>
          <a:xfrm>
            <a:off x="13218560" y="5877648"/>
            <a:ext cx="2669326" cy="2406593"/>
            <a:chOff x="0" y="55699"/>
            <a:chExt cx="2669325" cy="2406591"/>
          </a:xfrm>
        </p:grpSpPr>
        <p:grpSp>
          <p:nvGrpSpPr>
            <p:cNvPr id="395" name="Group 395"/>
            <p:cNvGrpSpPr/>
            <p:nvPr/>
          </p:nvGrpSpPr>
          <p:grpSpPr>
            <a:xfrm rot="1017717">
              <a:off x="442535" y="248987"/>
              <a:ext cx="1568112" cy="1629827"/>
              <a:chOff x="0" y="58232"/>
              <a:chExt cx="1568111" cy="1629826"/>
            </a:xfrm>
          </p:grpSpPr>
          <p:sp>
            <p:nvSpPr>
              <p:cNvPr id="373" name="Shape 373"/>
              <p:cNvSpPr/>
              <p:nvPr/>
            </p:nvSpPr>
            <p:spPr>
              <a:xfrm>
                <a:off x="1316988" y="52567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1069078" y="42273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1144828" y="163691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6" name="Shape 376"/>
              <p:cNvSpPr/>
              <p:nvPr/>
            </p:nvSpPr>
            <p:spPr>
              <a:xfrm>
                <a:off x="1316988" y="112493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1186147" y="35351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8" name="Shape 378"/>
              <p:cNvSpPr/>
              <p:nvPr/>
            </p:nvSpPr>
            <p:spPr>
              <a:xfrm>
                <a:off x="1055305" y="59454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79" name="Shape 379"/>
              <p:cNvSpPr/>
              <p:nvPr/>
            </p:nvSpPr>
            <p:spPr>
              <a:xfrm>
                <a:off x="596516" y="456812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939659" y="87596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834942" y="367289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766078" y="490167"/>
                <a:ext cx="132365" cy="132364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717873" y="739154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4" name="Shape 384"/>
              <p:cNvSpPr/>
              <p:nvPr/>
            </p:nvSpPr>
            <p:spPr>
              <a:xfrm>
                <a:off x="638483" y="1063164"/>
                <a:ext cx="132364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442417" y="142227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311575" y="130383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7" name="Shape 387"/>
              <p:cNvSpPr/>
              <p:nvPr/>
            </p:nvSpPr>
            <p:spPr>
              <a:xfrm>
                <a:off x="118758" y="1321180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346007" y="857706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442417" y="892418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173847" y="1555695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1055305" y="1076587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16876" y="1248747"/>
                <a:ext cx="132364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93" name="Shape 393"/>
              <p:cNvSpPr/>
              <p:nvPr/>
            </p:nvSpPr>
            <p:spPr>
              <a:xfrm>
                <a:off x="552599" y="1101641"/>
                <a:ext cx="132365" cy="132365"/>
              </a:xfrm>
              <a:prstGeom prst="ellipse">
                <a:avLst/>
              </a:prstGeom>
              <a:solidFill>
                <a:srgbClr val="929292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94" name="Shape 394"/>
              <p:cNvSpPr/>
              <p:nvPr/>
            </p:nvSpPr>
            <p:spPr>
              <a:xfrm flipH="1">
                <a:off x="0" y="58232"/>
                <a:ext cx="1568112" cy="1568113"/>
              </a:xfrm>
              <a:prstGeom prst="line">
                <a:avLst/>
              </a:prstGeom>
              <a:noFill/>
              <a:ln w="88900" cap="flat">
                <a:solidFill>
                  <a:srgbClr val="0096FF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sp>
          <p:nvSpPr>
            <p:cNvPr id="396" name="Shape 396"/>
            <p:cNvSpPr txBox="1"/>
            <p:nvPr/>
          </p:nvSpPr>
          <p:spPr>
            <a:xfrm>
              <a:off x="0" y="1455615"/>
              <a:ext cx="2669326" cy="10066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>
                <a:defRPr b="1" sz="4800">
                  <a:solidFill>
                    <a:srgbClr val="42424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lm()</a:t>
              </a:r>
            </a:p>
          </p:txBody>
        </p:sp>
      </p:grpSp>
      <p:sp>
        <p:nvSpPr>
          <p:cNvPr id="398" name="Shape 398"/>
          <p:cNvSpPr/>
          <p:nvPr/>
        </p:nvSpPr>
        <p:spPr>
          <a:xfrm rot="18241080">
            <a:off x="11908366" y="8170921"/>
            <a:ext cx="2097943" cy="1099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3" fill="norm" stroke="1" extrusionOk="0">
                <a:moveTo>
                  <a:pt x="0" y="0"/>
                </a:moveTo>
                <a:cubicBezTo>
                  <a:pt x="1898" y="5556"/>
                  <a:pt x="4405" y="10283"/>
                  <a:pt x="7354" y="13864"/>
                </a:cubicBezTo>
                <a:cubicBezTo>
                  <a:pt x="11591" y="19010"/>
                  <a:pt x="16561" y="21600"/>
                  <a:pt x="21600" y="21288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99" name="R-logo.001.png"/>
          <p:cNvPicPr>
            <a:picLocks noChangeAspect="1"/>
          </p:cNvPicPr>
          <p:nvPr/>
        </p:nvPicPr>
        <p:blipFill>
          <a:blip r:embed="rId7">
            <a:extLst/>
          </a:blip>
          <a:srcRect l="3004" t="18912" r="54323" b="19729"/>
          <a:stretch>
            <a:fillRect/>
          </a:stretch>
        </p:blipFill>
        <p:spPr>
          <a:xfrm>
            <a:off x="17166854" y="9595347"/>
            <a:ext cx="2963295" cy="2396769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Shape 400"/>
          <p:cNvSpPr/>
          <p:nvPr/>
        </p:nvSpPr>
        <p:spPr>
          <a:xfrm>
            <a:off x="-38217" y="-92745"/>
            <a:ext cx="24620582" cy="14085845"/>
          </a:xfrm>
          <a:prstGeom prst="rect">
            <a:avLst/>
          </a:prstGeom>
          <a:solidFill>
            <a:srgbClr val="FFFFFF">
              <a:alpha val="79528"/>
            </a:srgbClr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1" name="Shape 401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402" name="Shape 402"/>
          <p:cNvSpPr/>
          <p:nvPr/>
        </p:nvSpPr>
        <p:spPr>
          <a:xfrm>
            <a:off x="4832344" y="7528278"/>
            <a:ext cx="3318067" cy="207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8" fill="norm" stroke="1" extrusionOk="0">
                <a:moveTo>
                  <a:pt x="0" y="20538"/>
                </a:moveTo>
                <a:cubicBezTo>
                  <a:pt x="3482" y="11161"/>
                  <a:pt x="6997" y="4979"/>
                  <a:pt x="10528" y="2025"/>
                </a:cubicBezTo>
                <a:cubicBezTo>
                  <a:pt x="14217" y="-1062"/>
                  <a:pt x="17915" y="-619"/>
                  <a:pt x="21600" y="3350"/>
                </a:cubicBezTo>
              </a:path>
            </a:pathLst>
          </a:custGeom>
          <a:ln w="203200">
            <a:solidFill>
              <a:srgbClr val="FF2600"/>
            </a:solidFill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3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sldNum" sz="quarter" idx="2"/>
          </p:nvPr>
        </p:nvSpPr>
        <p:spPr>
          <a:xfrm>
            <a:off x="11739153" y="12684510"/>
            <a:ext cx="905694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5" name="Shape 40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406" name="Shape 406"/>
          <p:cNvSpPr txBox="1"/>
          <p:nvPr>
            <p:ph type="body" idx="4294967295"/>
          </p:nvPr>
        </p:nvSpPr>
        <p:spPr>
          <a:xfrm>
            <a:off x="1445226" y="3482790"/>
            <a:ext cx="21493548" cy="675042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Form groups of 2-4 people. Introduce yourself and prepare for some group quizzes. Tell them:</a:t>
            </a:r>
          </a:p>
          <a:p>
            <a:pPr marL="1762276" indent="-990599" defTabSz="584200">
              <a:spcBef>
                <a:spcPts val="2400"/>
              </a:spcBef>
              <a:buSzPct val="100000"/>
              <a:buAutoNum type="arabicPeriod" startAt="1"/>
              <a:defRPr sz="6700">
                <a:solidFill>
                  <a:srgbClr val="005493"/>
                </a:solidFill>
              </a:defRPr>
            </a:pPr>
            <a:r>
              <a:t>Who you are</a:t>
            </a:r>
          </a:p>
          <a:p>
            <a:pPr marL="1762276" indent="-990599" defTabSz="584200">
              <a:spcBef>
                <a:spcPts val="2400"/>
              </a:spcBef>
              <a:buSzPct val="100000"/>
              <a:buAutoNum type="arabicPeriod" startAt="1"/>
              <a:defRPr sz="6700">
                <a:solidFill>
                  <a:srgbClr val="005493"/>
                </a:solidFill>
              </a:defRPr>
            </a:pPr>
            <a:r>
              <a:t>What you do with data</a:t>
            </a:r>
          </a:p>
          <a:p>
            <a:pPr marL="1762276" indent="-990599" defTabSz="584200">
              <a:spcBef>
                <a:spcPts val="2400"/>
              </a:spcBef>
              <a:buSzPct val="100000"/>
              <a:buAutoNum type="arabicPeriod" startAt="1"/>
              <a:defRPr sz="6700">
                <a:solidFill>
                  <a:srgbClr val="005493"/>
                </a:solidFill>
              </a:defRPr>
            </a:pPr>
            <a:r>
              <a:t>How long you have been using R</a:t>
            </a:r>
          </a:p>
        </p:txBody>
      </p:sp>
      <p:pic>
        <p:nvPicPr>
          <p:cNvPr id="407" name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4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0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creen Shot 2017-01-10 at 9.00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9366" y="4667594"/>
            <a:ext cx="21525268" cy="10697209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13" name="Shape 413"/>
          <p:cNvSpPr txBox="1"/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types of data are in this data set?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16" name="Shape 416"/>
          <p:cNvSpPr txBox="1"/>
          <p:nvPr>
            <p:ph type="body" sz="quarter" idx="4294967295"/>
          </p:nvPr>
        </p:nvSpPr>
        <p:spPr>
          <a:xfrm>
            <a:off x="5511876" y="2816814"/>
            <a:ext cx="13360248" cy="1625089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49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types of data is this?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5511876" y="6045455"/>
            <a:ext cx="13360248" cy="1625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spcBef>
                <a:spcPts val="4900"/>
              </a:spcBef>
              <a:defRPr sz="60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"2013-01-01 05:00:00"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/>
        </p:nvSpPr>
        <p:spPr>
          <a:xfrm>
            <a:off x="4007752" y="73828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graphicFrame>
        <p:nvGraphicFramePr>
          <p:cNvPr id="420" name="Table 420"/>
          <p:cNvGraphicFramePr/>
          <p:nvPr/>
        </p:nvGraphicFramePr>
        <p:xfrm>
          <a:off x="6162758" y="3418189"/>
          <a:ext cx="12121984" cy="723542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6143504"/>
                <a:gridCol w="5914979"/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Helvetica"/>
                          <a:ea typeface="Helvetica"/>
                          <a:cs typeface="Helvetica"/>
                        </a:rPr>
                        <a:t>Introduction and 
Joining Data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8:00 - 9:45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Morning Break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9:45 - 10:15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Helvetica"/>
                          <a:ea typeface="Helvetica"/>
                          <a:cs typeface="Helvetica"/>
                        </a:rPr>
                        <a:t>Data Types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10:15 - 12:00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Lunch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12:00 - 1:30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Helvetica"/>
                          <a:ea typeface="Helvetica"/>
                          <a:cs typeface="Helvetica"/>
                        </a:rPr>
                        <a:t>Model Data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1:30 - 3:15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Afternoon Break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3:15 - 3:45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Helvetica"/>
                          <a:ea typeface="Helvetica"/>
                          <a:cs typeface="Helvetica"/>
                        </a:rPr>
                        <a:t>Reproducible 
Reporting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3:45 - 5:30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  <p:sp>
        <p:nvSpPr>
          <p:cNvPr id="421" name="Shape 421"/>
          <p:cNvSpPr/>
          <p:nvPr/>
        </p:nvSpPr>
        <p:spPr>
          <a:xfrm>
            <a:off x="5539297" y="8594287"/>
            <a:ext cx="13701961" cy="5173853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Screen Shot 2017-07-20 at 1.26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0914" y="4571605"/>
            <a:ext cx="18522172" cy="751919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hape 424"/>
          <p:cNvSpPr txBox="1"/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25" name="Shape 425"/>
          <p:cNvSpPr txBox="1"/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are the variables in this data set?</a:t>
            </a:r>
          </a:p>
        </p:txBody>
      </p:sp>
      <p:sp>
        <p:nvSpPr>
          <p:cNvPr id="426" name="Shape 426"/>
          <p:cNvSpPr/>
          <p:nvPr/>
        </p:nvSpPr>
        <p:spPr>
          <a:xfrm>
            <a:off x="2949034" y="3431435"/>
            <a:ext cx="18509471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7" name="Shape 427"/>
          <p:cNvSpPr txBox="1"/>
          <p:nvPr/>
        </p:nvSpPr>
        <p:spPr>
          <a:xfrm>
            <a:off x="3151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table1</a:t>
            </a:r>
          </a:p>
        </p:txBody>
      </p:sp>
      <p:grpSp>
        <p:nvGrpSpPr>
          <p:cNvPr id="430" name="Group 430"/>
          <p:cNvGrpSpPr/>
          <p:nvPr/>
        </p:nvGrpSpPr>
        <p:grpSpPr>
          <a:xfrm>
            <a:off x="3335454" y="4782784"/>
            <a:ext cx="3667035" cy="5966679"/>
            <a:chOff x="1459119" y="0"/>
            <a:chExt cx="3667033" cy="5966678"/>
          </a:xfrm>
        </p:grpSpPr>
        <p:sp>
          <p:nvSpPr>
            <p:cNvPr id="428" name="Shape 428"/>
            <p:cNvSpPr/>
            <p:nvPr/>
          </p:nvSpPr>
          <p:spPr>
            <a:xfrm>
              <a:off x="1459119" y="0"/>
              <a:ext cx="3667034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29" name="Shape 429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33" name="Group 433"/>
          <p:cNvGrpSpPr/>
          <p:nvPr/>
        </p:nvGrpSpPr>
        <p:grpSpPr>
          <a:xfrm>
            <a:off x="6990987" y="4782783"/>
            <a:ext cx="4077843" cy="5966679"/>
            <a:chOff x="119623" y="0"/>
            <a:chExt cx="4077842" cy="5966678"/>
          </a:xfrm>
        </p:grpSpPr>
        <p:sp>
          <p:nvSpPr>
            <p:cNvPr id="431" name="Shape 431"/>
            <p:cNvSpPr/>
            <p:nvPr/>
          </p:nvSpPr>
          <p:spPr>
            <a:xfrm>
              <a:off x="119623" y="-1"/>
              <a:ext cx="4077843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2" name="Shape 432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36" name="Group 436"/>
          <p:cNvGrpSpPr/>
          <p:nvPr/>
        </p:nvGrpSpPr>
        <p:grpSpPr>
          <a:xfrm>
            <a:off x="10979149" y="4782784"/>
            <a:ext cx="3210657" cy="5966679"/>
            <a:chOff x="1459119" y="0"/>
            <a:chExt cx="3210655" cy="5966678"/>
          </a:xfrm>
        </p:grpSpPr>
        <p:sp>
          <p:nvSpPr>
            <p:cNvPr id="434" name="Shape 434"/>
            <p:cNvSpPr/>
            <p:nvPr/>
          </p:nvSpPr>
          <p:spPr>
            <a:xfrm>
              <a:off x="1459119" y="0"/>
              <a:ext cx="3210657" cy="5966679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5" name="Shape 435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39" name="Group 439"/>
          <p:cNvGrpSpPr/>
          <p:nvPr/>
        </p:nvGrpSpPr>
        <p:grpSpPr>
          <a:xfrm>
            <a:off x="14133195" y="4782783"/>
            <a:ext cx="6729426" cy="5966679"/>
            <a:chOff x="858838" y="0"/>
            <a:chExt cx="6729424" cy="5966678"/>
          </a:xfrm>
        </p:grpSpPr>
        <p:sp>
          <p:nvSpPr>
            <p:cNvPr id="437" name="Shape 437"/>
            <p:cNvSpPr/>
            <p:nvPr/>
          </p:nvSpPr>
          <p:spPr>
            <a:xfrm>
              <a:off x="858838" y="-1"/>
              <a:ext cx="6729425" cy="596668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38" name="Shape 438"/>
            <p:cNvSpPr/>
            <p:nvPr/>
          </p:nvSpPr>
          <p:spPr>
            <a:xfrm flipV="1">
              <a:off x="2671969" y="491227"/>
              <a:ext cx="1" cy="5345530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6" grpId="3"/>
      <p:bldP build="whole" bldLvl="1" animBg="1" rev="0" advAuto="0" spid="433" grpId="2"/>
      <p:bldP build="whole" bldLvl="1" animBg="1" rev="0" advAuto="0" spid="439" grpId="4"/>
      <p:bldP build="whole" bldLvl="1" animBg="1" rev="0" advAuto="0" spid="43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sldNum" sz="quarter" idx="2"/>
          </p:nvPr>
        </p:nvSpPr>
        <p:spPr>
          <a:xfrm>
            <a:off x="11902318" y="12663871"/>
            <a:ext cx="579364" cy="1057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1" name="Group 121"/>
          <p:cNvGrpSpPr/>
          <p:nvPr/>
        </p:nvGrpSpPr>
        <p:grpSpPr>
          <a:xfrm>
            <a:off x="5860851" y="1826434"/>
            <a:ext cx="12662298" cy="8376049"/>
            <a:chOff x="0" y="0"/>
            <a:chExt cx="12662296" cy="8376047"/>
          </a:xfrm>
        </p:grpSpPr>
        <p:sp>
          <p:nvSpPr>
            <p:cNvPr id="116" name="Shape 116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78AAD6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177800" dist="101600" dir="270000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18" name="Shape 118"/>
            <p:cNvSpPr txBox="1"/>
            <p:nvPr/>
          </p:nvSpPr>
          <p:spPr>
            <a:xfrm>
              <a:off x="1495154" y="2873320"/>
              <a:ext cx="9655996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0200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pPr/>
              <a:r>
                <a:t>Garrett</a:t>
              </a:r>
            </a:p>
          </p:txBody>
        </p:sp>
        <p:sp>
          <p:nvSpPr>
            <p:cNvPr id="119" name="Shape 119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b="1" spc="900" sz="9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HELLO</a:t>
              </a:r>
            </a:p>
          </p:txBody>
        </p:sp>
        <p:sp>
          <p:nvSpPr>
            <p:cNvPr id="120" name="Shape 120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my name is</a:t>
              </a:r>
            </a:p>
          </p:txBody>
        </p:sp>
      </p:grpSp>
      <p:sp>
        <p:nvSpPr>
          <p:cNvPr id="122" name="Shape 122"/>
          <p:cNvSpPr txBox="1"/>
          <p:nvPr/>
        </p:nvSpPr>
        <p:spPr>
          <a:xfrm>
            <a:off x="9673094" y="10824678"/>
            <a:ext cx="5037812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l"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b="1">
                <a:solidFill>
                  <a:srgbClr val="78AAD6"/>
                </a:solidFill>
                <a:latin typeface="Helvetica"/>
                <a:ea typeface="Helvetica"/>
                <a:cs typeface="Helvetica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@StatGarrett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 idx="4294967295"/>
          </p:nvPr>
        </p:nvSpPr>
        <p:spPr>
          <a:xfrm>
            <a:off x="4833937" y="-163513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0000">
                <a:solidFill>
                  <a:srgbClr val="005493"/>
                </a:solidFill>
              </a:defRPr>
            </a:lvl1pPr>
          </a:lstStyle>
          <a:p>
            <a:pPr/>
            <a:r>
              <a:t>Quiz</a:t>
            </a:r>
          </a:p>
        </p:txBody>
      </p:sp>
      <p:sp>
        <p:nvSpPr>
          <p:cNvPr id="442" name="Shape 442"/>
          <p:cNvSpPr txBox="1"/>
          <p:nvPr>
            <p:ph type="body" sz="quarter" idx="4294967295"/>
          </p:nvPr>
        </p:nvSpPr>
        <p:spPr>
          <a:xfrm>
            <a:off x="1445226" y="2258665"/>
            <a:ext cx="21493548" cy="1228888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584200">
              <a:spcBef>
                <a:spcPts val="2400"/>
              </a:spcBef>
              <a:buSzTx/>
              <a:buNone/>
              <a:defRPr sz="6000">
                <a:solidFill>
                  <a:srgbClr val="005493"/>
                </a:solidFill>
              </a:defRPr>
            </a:lvl1pPr>
          </a:lstStyle>
          <a:p>
            <a:pPr/>
            <a:r>
              <a:t>What are the variables in this data set?</a:t>
            </a:r>
          </a:p>
        </p:txBody>
      </p:sp>
      <p:pic>
        <p:nvPicPr>
          <p:cNvPr id="443" name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3041" y="4572000"/>
            <a:ext cx="16857918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Shape 444"/>
          <p:cNvSpPr/>
          <p:nvPr/>
        </p:nvSpPr>
        <p:spPr>
          <a:xfrm>
            <a:off x="3723734" y="3431435"/>
            <a:ext cx="16845218" cy="1143948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5" name="Shape 445"/>
          <p:cNvSpPr txBox="1"/>
          <p:nvPr/>
        </p:nvSpPr>
        <p:spPr>
          <a:xfrm>
            <a:off x="3913580" y="3585512"/>
            <a:ext cx="16059461" cy="87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spcBef>
                <a:spcPts val="1500"/>
              </a:spcBef>
              <a:defRPr sz="47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pPr>
              <a:defRPr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table2</a:t>
            </a:r>
          </a:p>
        </p:txBody>
      </p:sp>
      <p:grpSp>
        <p:nvGrpSpPr>
          <p:cNvPr id="448" name="Group 448"/>
          <p:cNvGrpSpPr/>
          <p:nvPr/>
        </p:nvGrpSpPr>
        <p:grpSpPr>
          <a:xfrm>
            <a:off x="3774015" y="4741329"/>
            <a:ext cx="3667035" cy="7969328"/>
            <a:chOff x="2355935" y="0"/>
            <a:chExt cx="3667033" cy="7969326"/>
          </a:xfrm>
        </p:grpSpPr>
        <p:sp>
          <p:nvSpPr>
            <p:cNvPr id="446" name="Shape 446"/>
            <p:cNvSpPr/>
            <p:nvPr/>
          </p:nvSpPr>
          <p:spPr>
            <a:xfrm>
              <a:off x="2355935" y="0"/>
              <a:ext cx="3667035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47" name="Shape 447"/>
            <p:cNvSpPr/>
            <p:nvPr/>
          </p:nvSpPr>
          <p:spPr>
            <a:xfrm flipV="1">
              <a:off x="3568785" y="656102"/>
              <a:ext cx="2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7369075" y="4782783"/>
            <a:ext cx="2347239" cy="7969328"/>
            <a:chOff x="1701520" y="0"/>
            <a:chExt cx="2347238" cy="7969326"/>
          </a:xfrm>
        </p:grpSpPr>
        <p:sp>
          <p:nvSpPr>
            <p:cNvPr id="449" name="Shape 449"/>
            <p:cNvSpPr/>
            <p:nvPr/>
          </p:nvSpPr>
          <p:spPr>
            <a:xfrm>
              <a:off x="1701520" y="0"/>
              <a:ext cx="2347239" cy="7969327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0" name="Shape 450"/>
            <p:cNvSpPr/>
            <p:nvPr/>
          </p:nvSpPr>
          <p:spPr>
            <a:xfrm flipV="1">
              <a:off x="3568785" y="656102"/>
              <a:ext cx="2" cy="7139697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57" name="Group 457"/>
          <p:cNvGrpSpPr/>
          <p:nvPr/>
        </p:nvGrpSpPr>
        <p:grpSpPr>
          <a:xfrm>
            <a:off x="13836719" y="6202546"/>
            <a:ext cx="3347575" cy="5870562"/>
            <a:chOff x="0" y="0"/>
            <a:chExt cx="3347573" cy="5870560"/>
          </a:xfrm>
        </p:grpSpPr>
        <p:sp>
          <p:nvSpPr>
            <p:cNvPr id="452" name="Shape 452"/>
            <p:cNvSpPr/>
            <p:nvPr/>
          </p:nvSpPr>
          <p:spPr>
            <a:xfrm>
              <a:off x="0" y="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3" name="Shape 453"/>
            <p:cNvSpPr/>
            <p:nvPr/>
          </p:nvSpPr>
          <p:spPr>
            <a:xfrm>
              <a:off x="0" y="129440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4" name="Shape 454"/>
            <p:cNvSpPr/>
            <p:nvPr/>
          </p:nvSpPr>
          <p:spPr>
            <a:xfrm>
              <a:off x="0" y="2538010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0" y="3870515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0" y="5203021"/>
              <a:ext cx="3347574" cy="667540"/>
            </a:xfrm>
            <a:prstGeom prst="rect">
              <a:avLst/>
            </a:prstGeom>
            <a:solidFill>
              <a:srgbClr val="FFFFFF">
                <a:alpha val="79512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465" name="Group 465"/>
          <p:cNvGrpSpPr/>
          <p:nvPr/>
        </p:nvGrpSpPr>
        <p:grpSpPr>
          <a:xfrm>
            <a:off x="13826402" y="5577343"/>
            <a:ext cx="3347575" cy="7836547"/>
            <a:chOff x="0" y="0"/>
            <a:chExt cx="3347573" cy="7836545"/>
          </a:xfrm>
        </p:grpSpPr>
        <p:grpSp>
          <p:nvGrpSpPr>
            <p:cNvPr id="463" name="Group 463"/>
            <p:cNvGrpSpPr/>
            <p:nvPr/>
          </p:nvGrpSpPr>
          <p:grpSpPr>
            <a:xfrm>
              <a:off x="0" y="1267544"/>
              <a:ext cx="3347574" cy="5895961"/>
              <a:chOff x="0" y="0"/>
              <a:chExt cx="3347573" cy="5895960"/>
            </a:xfrm>
          </p:grpSpPr>
          <p:sp>
            <p:nvSpPr>
              <p:cNvPr id="458" name="Shape 458"/>
              <p:cNvSpPr/>
              <p:nvPr/>
            </p:nvSpPr>
            <p:spPr>
              <a:xfrm>
                <a:off x="0" y="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59" name="Shape 459"/>
              <p:cNvSpPr/>
              <p:nvPr/>
            </p:nvSpPr>
            <p:spPr>
              <a:xfrm>
                <a:off x="0" y="129440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0" y="2563410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61" name="Shape 461"/>
              <p:cNvSpPr/>
              <p:nvPr/>
            </p:nvSpPr>
            <p:spPr>
              <a:xfrm>
                <a:off x="0" y="3895915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62" name="Shape 462"/>
              <p:cNvSpPr/>
              <p:nvPr/>
            </p:nvSpPr>
            <p:spPr>
              <a:xfrm>
                <a:off x="0" y="5228421"/>
                <a:ext cx="3347574" cy="667540"/>
              </a:xfrm>
              <a:prstGeom prst="rect">
                <a:avLst/>
              </a:prstGeom>
              <a:solidFill>
                <a:srgbClr val="FFFFFF">
                  <a:alpha val="79512"/>
                </a:srgbClr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  <p:sp>
          <p:nvSpPr>
            <p:cNvPr id="464" name="Shape 464"/>
            <p:cNvSpPr/>
            <p:nvPr/>
          </p:nvSpPr>
          <p:spPr>
            <a:xfrm flipH="1" rot="25005">
              <a:off x="2359014" y="1791"/>
              <a:ext cx="521112" cy="7832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5" h="21600" fill="norm" stroke="1" extrusionOk="0">
                  <a:moveTo>
                    <a:pt x="2029" y="0"/>
                  </a:moveTo>
                  <a:cubicBezTo>
                    <a:pt x="-1833" y="1146"/>
                    <a:pt x="103" y="2356"/>
                    <a:pt x="7477" y="3405"/>
                  </a:cubicBezTo>
                  <a:cubicBezTo>
                    <a:pt x="10353" y="3814"/>
                    <a:pt x="14017" y="4190"/>
                    <a:pt x="18357" y="4522"/>
                  </a:cubicBezTo>
                  <a:cubicBezTo>
                    <a:pt x="7158" y="4754"/>
                    <a:pt x="-269" y="5535"/>
                    <a:pt x="593" y="6390"/>
                  </a:cubicBezTo>
                  <a:cubicBezTo>
                    <a:pt x="1379" y="7170"/>
                    <a:pt x="8974" y="7821"/>
                    <a:pt x="19325" y="7996"/>
                  </a:cubicBezTo>
                  <a:cubicBezTo>
                    <a:pt x="7965" y="8213"/>
                    <a:pt x="26" y="8967"/>
                    <a:pt x="0" y="9832"/>
                  </a:cubicBezTo>
                  <a:cubicBezTo>
                    <a:pt x="-26" y="10699"/>
                    <a:pt x="7923" y="11458"/>
                    <a:pt x="19325" y="11677"/>
                  </a:cubicBezTo>
                  <a:cubicBezTo>
                    <a:pt x="8190" y="11886"/>
                    <a:pt x="405" y="12625"/>
                    <a:pt x="422" y="13471"/>
                  </a:cubicBezTo>
                  <a:cubicBezTo>
                    <a:pt x="440" y="14321"/>
                    <a:pt x="8314" y="15060"/>
                    <a:pt x="19515" y="15264"/>
                  </a:cubicBezTo>
                  <a:cubicBezTo>
                    <a:pt x="7993" y="15467"/>
                    <a:pt x="-98" y="16229"/>
                    <a:pt x="7" y="17102"/>
                  </a:cubicBezTo>
                  <a:cubicBezTo>
                    <a:pt x="110" y="17955"/>
                    <a:pt x="8055" y="18694"/>
                    <a:pt x="19308" y="18898"/>
                  </a:cubicBezTo>
                  <a:cubicBezTo>
                    <a:pt x="15469" y="18968"/>
                    <a:pt x="11924" y="19107"/>
                    <a:pt x="8983" y="19302"/>
                  </a:cubicBezTo>
                  <a:cubicBezTo>
                    <a:pt x="194" y="19883"/>
                    <a:pt x="-2085" y="20831"/>
                    <a:pt x="3456" y="21600"/>
                  </a:cubicBezTo>
                </a:path>
              </a:pathLst>
            </a:custGeom>
            <a:noFill/>
            <a:ln w="177800" cap="flat">
              <a:solidFill>
                <a:srgbClr val="000000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66" name="Shape 466"/>
          <p:cNvSpPr/>
          <p:nvPr/>
        </p:nvSpPr>
        <p:spPr>
          <a:xfrm rot="25005">
            <a:off x="15189863" y="5559759"/>
            <a:ext cx="569685" cy="7168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16" h="21600" fill="norm" stroke="1" extrusionOk="0">
                <a:moveTo>
                  <a:pt x="2169" y="0"/>
                </a:moveTo>
                <a:cubicBezTo>
                  <a:pt x="-1784" y="763"/>
                  <a:pt x="-252" y="1655"/>
                  <a:pt x="6092" y="2285"/>
                </a:cubicBezTo>
                <a:cubicBezTo>
                  <a:pt x="9402" y="2613"/>
                  <a:pt x="13831" y="2843"/>
                  <a:pt x="18740" y="2940"/>
                </a:cubicBezTo>
                <a:cubicBezTo>
                  <a:pt x="8338" y="3194"/>
                  <a:pt x="1440" y="4047"/>
                  <a:pt x="2240" y="4981"/>
                </a:cubicBezTo>
                <a:cubicBezTo>
                  <a:pt x="2970" y="5833"/>
                  <a:pt x="10025" y="6544"/>
                  <a:pt x="19639" y="6735"/>
                </a:cubicBezTo>
                <a:cubicBezTo>
                  <a:pt x="9088" y="6973"/>
                  <a:pt x="1713" y="7797"/>
                  <a:pt x="1689" y="8741"/>
                </a:cubicBezTo>
                <a:cubicBezTo>
                  <a:pt x="1665" y="9689"/>
                  <a:pt x="9049" y="10519"/>
                  <a:pt x="19639" y="10757"/>
                </a:cubicBezTo>
                <a:cubicBezTo>
                  <a:pt x="9297" y="10986"/>
                  <a:pt x="2065" y="11793"/>
                  <a:pt x="2082" y="12718"/>
                </a:cubicBezTo>
                <a:cubicBezTo>
                  <a:pt x="2098" y="13646"/>
                  <a:pt x="9412" y="14454"/>
                  <a:pt x="19816" y="14677"/>
                </a:cubicBezTo>
                <a:cubicBezTo>
                  <a:pt x="9114" y="14899"/>
                  <a:pt x="1599" y="15732"/>
                  <a:pt x="1696" y="16685"/>
                </a:cubicBezTo>
                <a:cubicBezTo>
                  <a:pt x="1792" y="17617"/>
                  <a:pt x="9172" y="18425"/>
                  <a:pt x="19624" y="18648"/>
                </a:cubicBezTo>
                <a:cubicBezTo>
                  <a:pt x="16058" y="18725"/>
                  <a:pt x="12765" y="18876"/>
                  <a:pt x="10033" y="19089"/>
                </a:cubicBezTo>
                <a:cubicBezTo>
                  <a:pt x="1870" y="19724"/>
                  <a:pt x="-247" y="20760"/>
                  <a:pt x="4899" y="21600"/>
                </a:cubicBezTo>
              </a:path>
            </a:pathLst>
          </a:custGeom>
          <a:ln w="1778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1" grpId="2"/>
      <p:bldP build="whole" bldLvl="1" animBg="1" rev="0" advAuto="0" spid="448" grpId="1"/>
      <p:bldP build="whole" bldLvl="1" animBg="1" rev="0" advAuto="0" spid="466" grpId="3"/>
      <p:bldP build="whole" bldLvl="1" animBg="1" rev="0" advAuto="0" spid="457" grpId="4"/>
      <p:bldP build="whole" bldLvl="1" animBg="1" rev="0" advAuto="0" spid="465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df-tidy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Shape 469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0" name="Shape 470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table1$country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table1$year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table1$cases</a:t>
            </a:r>
          </a:p>
          <a:p>
            <a:pPr algn="l">
              <a:lnSpc>
                <a:spcPct val="80000"/>
              </a:lnSpc>
              <a:spcBef>
                <a:spcPts val="1500"/>
              </a:spcBef>
              <a:defRPr sz="40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table1$population</a:t>
            </a:r>
          </a:p>
        </p:txBody>
      </p:sp>
      <p:pic>
        <p:nvPicPr>
          <p:cNvPr id="471" name="Screen Shot 2017-07-20 at 1.26.06 PM.png"/>
          <p:cNvPicPr>
            <a:picLocks noChangeAspect="1"/>
          </p:cNvPicPr>
          <p:nvPr/>
        </p:nvPicPr>
        <p:blipFill>
          <a:blip r:embed="rId3">
            <a:extLst/>
          </a:blip>
          <a:srcRect l="0" t="0" r="858" b="0"/>
          <a:stretch>
            <a:fillRect/>
          </a:stretch>
        </p:blipFill>
        <p:spPr>
          <a:xfrm>
            <a:off x="3010495" y="1370509"/>
            <a:ext cx="18363095" cy="7519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Screen Shot 2017-07-20 at 1.26.17 PM.png"/>
          <p:cNvPicPr>
            <a:picLocks noChangeAspect="1"/>
          </p:cNvPicPr>
          <p:nvPr/>
        </p:nvPicPr>
        <p:blipFill>
          <a:blip r:embed="rId2">
            <a:extLst/>
          </a:blip>
          <a:srcRect l="0" t="0" r="941" b="0"/>
          <a:stretch>
            <a:fillRect/>
          </a:stretch>
        </p:blipFill>
        <p:spPr>
          <a:xfrm>
            <a:off x="3762970" y="392732"/>
            <a:ext cx="16699276" cy="9497419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Shape 474"/>
          <p:cNvSpPr/>
          <p:nvPr/>
        </p:nvSpPr>
        <p:spPr>
          <a:xfrm>
            <a:off x="7437257" y="9706976"/>
            <a:ext cx="9509486" cy="3620689"/>
          </a:xfrm>
          <a:prstGeom prst="rect">
            <a:avLst/>
          </a:prstGeom>
          <a:solidFill>
            <a:srgbClr val="F0F2F4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5" name="Shape 475"/>
          <p:cNvSpPr txBox="1"/>
          <p:nvPr/>
        </p:nvSpPr>
        <p:spPr>
          <a:xfrm>
            <a:off x="7633657" y="9967624"/>
            <a:ext cx="9116686" cy="309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table2$country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table2$year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table2$count[c(1,3,5,7,9,11)] </a:t>
            </a:r>
          </a:p>
          <a:p>
            <a:pPr algn="l" defTabSz="572516">
              <a:lnSpc>
                <a:spcPct val="80000"/>
              </a:lnSpc>
              <a:spcBef>
                <a:spcPts val="1400"/>
              </a:spcBef>
              <a:defRPr sz="392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table2$count[c(2,4,6,8,10,12)]</a:t>
            </a:r>
          </a:p>
        </p:txBody>
      </p:sp>
      <p:pic>
        <p:nvPicPr>
          <p:cNvPr id="476" name="pdf-tidyr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52291" y="11722238"/>
            <a:ext cx="1536701" cy="17816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3" name="Group 493"/>
          <p:cNvGrpSpPr/>
          <p:nvPr/>
        </p:nvGrpSpPr>
        <p:grpSpPr>
          <a:xfrm>
            <a:off x="-2299292" y="-43569"/>
            <a:ext cx="30038924" cy="13803138"/>
            <a:chOff x="0" y="0"/>
            <a:chExt cx="30038923" cy="13803137"/>
          </a:xfrm>
        </p:grpSpPr>
        <p:sp>
          <p:nvSpPr>
            <p:cNvPr id="477" name="Shape 477"/>
            <p:cNvSpPr/>
            <p:nvPr/>
          </p:nvSpPr>
          <p:spPr>
            <a:xfrm>
              <a:off x="0" y="0"/>
              <a:ext cx="30038924" cy="13803138"/>
            </a:xfrm>
            <a:prstGeom prst="rect">
              <a:avLst/>
            </a:prstGeom>
            <a:solidFill>
              <a:srgbClr val="FFFFFF">
                <a:alpha val="49041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492" name="Group 492"/>
            <p:cNvGrpSpPr/>
            <p:nvPr/>
          </p:nvGrpSpPr>
          <p:grpSpPr>
            <a:xfrm>
              <a:off x="10480865" y="2921693"/>
              <a:ext cx="7893927" cy="7893927"/>
              <a:chOff x="0" y="0"/>
              <a:chExt cx="7893925" cy="7893926"/>
            </a:xfrm>
          </p:grpSpPr>
          <p:sp>
            <p:nvSpPr>
              <p:cNvPr id="478" name="Shape 478"/>
              <p:cNvSpPr/>
              <p:nvPr/>
            </p:nvSpPr>
            <p:spPr>
              <a:xfrm>
                <a:off x="0" y="0"/>
                <a:ext cx="7893926" cy="7893927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6477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479" name="wrangling.001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33225" t="46563" r="31204" b="33756"/>
              <a:stretch>
                <a:fillRect/>
              </a:stretch>
            </p:blipFill>
            <p:spPr>
              <a:xfrm>
                <a:off x="1797924" y="5051026"/>
                <a:ext cx="4297671" cy="1337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559" fill="norm" stroke="1" extrusionOk="0">
                    <a:moveTo>
                      <a:pt x="10760" y="0"/>
                    </a:moveTo>
                    <a:cubicBezTo>
                      <a:pt x="8746" y="0"/>
                      <a:pt x="7282" y="1115"/>
                      <a:pt x="5461" y="4030"/>
                    </a:cubicBezTo>
                    <a:cubicBezTo>
                      <a:pt x="4834" y="5035"/>
                      <a:pt x="4006" y="6611"/>
                      <a:pt x="3623" y="7536"/>
                    </a:cubicBezTo>
                    <a:cubicBezTo>
                      <a:pt x="2344" y="10628"/>
                      <a:pt x="1146" y="15036"/>
                      <a:pt x="195" y="20145"/>
                    </a:cubicBezTo>
                    <a:lnTo>
                      <a:pt x="0" y="21194"/>
                    </a:lnTo>
                    <a:lnTo>
                      <a:pt x="284" y="20593"/>
                    </a:lnTo>
                    <a:cubicBezTo>
                      <a:pt x="2776" y="15341"/>
                      <a:pt x="5297" y="12412"/>
                      <a:pt x="8355" y="11214"/>
                    </a:cubicBezTo>
                    <a:cubicBezTo>
                      <a:pt x="9715" y="10682"/>
                      <a:pt x="12430" y="10819"/>
                      <a:pt x="13737" y="11489"/>
                    </a:cubicBezTo>
                    <a:cubicBezTo>
                      <a:pt x="16321" y="12815"/>
                      <a:pt x="18950" y="16003"/>
                      <a:pt x="20751" y="19991"/>
                    </a:cubicBezTo>
                    <a:cubicBezTo>
                      <a:pt x="21132" y="20836"/>
                      <a:pt x="21473" y="21542"/>
                      <a:pt x="21510" y="21559"/>
                    </a:cubicBezTo>
                    <a:cubicBezTo>
                      <a:pt x="21600" y="21600"/>
                      <a:pt x="21143" y="19022"/>
                      <a:pt x="20633" y="16613"/>
                    </a:cubicBezTo>
                    <a:cubicBezTo>
                      <a:pt x="20081" y="14007"/>
                      <a:pt x="18759" y="9616"/>
                      <a:pt x="17899" y="7536"/>
                    </a:cubicBezTo>
                    <a:cubicBezTo>
                      <a:pt x="17516" y="6611"/>
                      <a:pt x="16688" y="5035"/>
                      <a:pt x="16060" y="4030"/>
                    </a:cubicBezTo>
                    <a:cubicBezTo>
                      <a:pt x="14239" y="1115"/>
                      <a:pt x="12774" y="0"/>
                      <a:pt x="1076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480" name="Shape 480"/>
              <p:cNvSpPr/>
              <p:nvPr/>
            </p:nvSpPr>
            <p:spPr>
              <a:xfrm>
                <a:off x="3217580" y="2894345"/>
                <a:ext cx="1489558" cy="3584023"/>
              </a:xfrm>
              <a:prstGeom prst="ellipse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90500" cap="flat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1" name="Shape 481"/>
              <p:cNvSpPr/>
              <p:nvPr/>
            </p:nvSpPr>
            <p:spPr>
              <a:xfrm flipH="1" rot="10800000">
                <a:off x="3807330" y="4602368"/>
                <a:ext cx="310057" cy="1489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pic>
            <p:nvPicPr>
              <p:cNvPr id="482" name="wrangling.00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41859" t="24565" r="40842" b="49668"/>
              <a:stretch>
                <a:fillRect/>
              </a:stretch>
            </p:blipFill>
            <p:spPr>
              <a:xfrm>
                <a:off x="2712807" y="3512875"/>
                <a:ext cx="2349104" cy="196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fill="norm" stroke="1" extrusionOk="0">
                    <a:moveTo>
                      <a:pt x="10933" y="4"/>
                    </a:moveTo>
                    <a:cubicBezTo>
                      <a:pt x="7099" y="102"/>
                      <a:pt x="3344" y="1953"/>
                      <a:pt x="0" y="5386"/>
                    </a:cubicBezTo>
                    <a:lnTo>
                      <a:pt x="0" y="21540"/>
                    </a:lnTo>
                    <a:cubicBezTo>
                      <a:pt x="1165" y="20793"/>
                      <a:pt x="2357" y="20149"/>
                      <a:pt x="3569" y="19668"/>
                    </a:cubicBezTo>
                    <a:cubicBezTo>
                      <a:pt x="6372" y="18556"/>
                      <a:pt x="8270" y="18200"/>
                      <a:pt x="11426" y="18200"/>
                    </a:cubicBezTo>
                    <a:cubicBezTo>
                      <a:pt x="14581" y="18200"/>
                      <a:pt x="16483" y="18556"/>
                      <a:pt x="19286" y="19668"/>
                    </a:cubicBezTo>
                    <a:cubicBezTo>
                      <a:pt x="20067" y="19977"/>
                      <a:pt x="20837" y="20359"/>
                      <a:pt x="21600" y="20780"/>
                    </a:cubicBezTo>
                    <a:lnTo>
                      <a:pt x="21600" y="4452"/>
                    </a:lnTo>
                    <a:cubicBezTo>
                      <a:pt x="20600" y="3530"/>
                      <a:pt x="19562" y="2726"/>
                      <a:pt x="18484" y="2089"/>
                    </a:cubicBezTo>
                    <a:cubicBezTo>
                      <a:pt x="15998" y="623"/>
                      <a:pt x="13450" y="-60"/>
                      <a:pt x="10933" y="4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483" name="Shape 483"/>
              <p:cNvSpPr/>
              <p:nvPr/>
            </p:nvSpPr>
            <p:spPr>
              <a:xfrm>
                <a:off x="3202183" y="2450790"/>
                <a:ext cx="1489559" cy="1489559"/>
              </a:xfrm>
              <a:prstGeom prst="rect">
                <a:avLst/>
              </a:pr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4" name="Shape 484"/>
              <p:cNvSpPr/>
              <p:nvPr/>
            </p:nvSpPr>
            <p:spPr>
              <a:xfrm rot="1379648">
                <a:off x="2601138" y="3510796"/>
                <a:ext cx="759675" cy="209417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85" name="Shape 485"/>
              <p:cNvSpPr/>
              <p:nvPr/>
            </p:nvSpPr>
            <p:spPr>
              <a:xfrm rot="8497716">
                <a:off x="2012891" y="3599820"/>
                <a:ext cx="759675" cy="134939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grpSp>
            <p:nvGrpSpPr>
              <p:cNvPr id="488" name="Group 488"/>
              <p:cNvGrpSpPr/>
              <p:nvPr/>
            </p:nvGrpSpPr>
            <p:grpSpPr>
              <a:xfrm flipH="1">
                <a:off x="4553181" y="3374672"/>
                <a:ext cx="1318484" cy="585236"/>
                <a:chOff x="0" y="0"/>
                <a:chExt cx="1318482" cy="585234"/>
              </a:xfrm>
            </p:grpSpPr>
            <p:sp>
              <p:nvSpPr>
                <p:cNvPr id="486" name="Shape 486"/>
                <p:cNvSpPr/>
                <p:nvPr/>
              </p:nvSpPr>
              <p:spPr>
                <a:xfrm rot="1379648">
                  <a:off x="548085" y="140058"/>
                  <a:ext cx="759675" cy="209417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  <p:sp>
              <p:nvSpPr>
                <p:cNvPr id="487" name="Shape 487"/>
                <p:cNvSpPr/>
                <p:nvPr/>
              </p:nvSpPr>
              <p:spPr>
                <a:xfrm rot="8497716">
                  <a:off x="-40162" y="229083"/>
                  <a:ext cx="759675" cy="134939"/>
                </a:xfrm>
                <a:prstGeom prst="rect">
                  <a:avLst/>
                </a:prstGeom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56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</a:p>
              </p:txBody>
            </p:sp>
          </p:grpSp>
          <p:sp>
            <p:nvSpPr>
              <p:cNvPr id="489" name="Shape 489"/>
              <p:cNvSpPr/>
              <p:nvPr/>
            </p:nvSpPr>
            <p:spPr>
              <a:xfrm rot="1862426">
                <a:off x="182193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0" name="Shape 490"/>
              <p:cNvSpPr/>
              <p:nvPr/>
            </p:nvSpPr>
            <p:spPr>
              <a:xfrm flipH="1" rot="19740000">
                <a:off x="4240650" y="2541687"/>
                <a:ext cx="1861948" cy="492433"/>
              </a:xfrm>
              <a:prstGeom prst="rect">
                <a:avLst/>
              </a:prstGeom>
              <a:solidFill>
                <a:schemeClr val="accent2">
                  <a:hueOff val="-554920"/>
                  <a:satOff val="-21482"/>
                  <a:lumOff val="-622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491" name="Shape 491"/>
              <p:cNvSpPr/>
              <p:nvPr/>
            </p:nvSpPr>
            <p:spPr>
              <a:xfrm flipH="1" rot="10800000">
                <a:off x="1600809" y="1797739"/>
                <a:ext cx="4657111" cy="1690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56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A3C586"/>
            </a:gs>
            <a:gs pos="74003">
              <a:srgbClr val="8EB16F"/>
            </a:gs>
            <a:gs pos="100000">
              <a:srgbClr val="789D57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/>
        </p:nvSpPr>
        <p:spPr>
          <a:xfrm>
            <a:off x="1452659" y="3663949"/>
            <a:ext cx="21478681" cy="638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8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"Better experimental design  = simpler statistics.</a:t>
            </a:r>
          </a:p>
          <a:p>
            <a:pPr algn="l">
              <a:defRPr sz="8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Better data model = simpler analysis." </a:t>
            </a:r>
          </a:p>
          <a:p>
            <a:pPr algn="l">
              <a:defRPr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r">
              <a:defRPr sz="6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- Jenny Bryan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/>
        </p:nvSpPr>
        <p:spPr>
          <a:xfrm>
            <a:off x="4007752" y="738283"/>
            <a:ext cx="16368496" cy="2396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3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Outline</a:t>
            </a:r>
          </a:p>
        </p:txBody>
      </p:sp>
      <p:graphicFrame>
        <p:nvGraphicFramePr>
          <p:cNvPr id="498" name="Table 498"/>
          <p:cNvGraphicFramePr/>
          <p:nvPr/>
        </p:nvGraphicFramePr>
        <p:xfrm>
          <a:off x="6162758" y="3418189"/>
          <a:ext cx="12121984" cy="723542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6143504"/>
                <a:gridCol w="5914979"/>
              </a:tblGrid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Helvetica"/>
                          <a:ea typeface="Helvetica"/>
                          <a:cs typeface="Helvetica"/>
                        </a:rPr>
                        <a:t>Introduction and 
Joining Data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8:30 - 10:15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Morning Break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10:15 - 10:30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Helvetica"/>
                          <a:ea typeface="Helvetica"/>
                          <a:cs typeface="Helvetica"/>
                        </a:rPr>
                        <a:t>Data Types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10:30 - 12:3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Lunch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12:30 - 2:00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Helvetica"/>
                          <a:ea typeface="Helvetica"/>
                          <a:cs typeface="Helvetica"/>
                        </a:rPr>
                        <a:t>Tidy Data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2:00 - 3:15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  <a:tr h="8213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Afternoon Break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3:15 - 3:30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noFill/>
                  </a:tcPr>
                </a:tc>
              </a:tr>
              <a:tr h="177386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4600">
                          <a:latin typeface="Helvetica"/>
                          <a:ea typeface="Helvetica"/>
                          <a:cs typeface="Helvetica"/>
                        </a:rPr>
                        <a:t>Lists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600">
                          <a:latin typeface="Helvetica"/>
                          <a:ea typeface="Helvetica"/>
                          <a:cs typeface="Helvetica"/>
                        </a:rPr>
                        <a:t>3:30 - 5:00</a:t>
                      </a:r>
                    </a:p>
                  </a:txBody>
                  <a:tcPr marL="50800" marR="50800" marT="50800" marB="50800" anchor="ctr" anchorCtr="0" horzOverflow="overflow">
                    <a:lnL w="63500">
                      <a:solidFill>
                        <a:srgbClr val="FFFFFF"/>
                      </a:solidFill>
                      <a:miter lim="400000"/>
                    </a:lnL>
                    <a:lnR w="63500">
                      <a:solidFill>
                        <a:srgbClr val="FFFFFF"/>
                      </a:solidFill>
                      <a:miter lim="400000"/>
                    </a:lnR>
                    <a:lnT w="63500">
                      <a:solidFill>
                        <a:srgbClr val="FFFFFF"/>
                      </a:solidFill>
                      <a:miter lim="400000"/>
                    </a:lnT>
                    <a:lnB w="63500">
                      <a:solidFill>
                        <a:srgbClr val="FFFFFF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1" name="Shape 501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</a:t>
            </a:r>
          </a:p>
        </p:txBody>
      </p:sp>
      <p:sp>
        <p:nvSpPr>
          <p:cNvPr id="502" name="Shape 502"/>
          <p:cNvSpPr txBox="1"/>
          <p:nvPr>
            <p:ph type="body" sz="half" idx="4294967295"/>
          </p:nvPr>
        </p:nvSpPr>
        <p:spPr>
          <a:xfrm>
            <a:off x="1445226" y="3482790"/>
            <a:ext cx="21493548" cy="4436822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Go here and log in for the class materials</a:t>
            </a:r>
          </a:p>
          <a:p>
            <a:pPr marL="0" indent="0" algn="ctr" defTabSz="584200">
              <a:spcBef>
                <a:spcPts val="0"/>
              </a:spcBef>
              <a:buSzTx/>
              <a:buNone/>
              <a:defRPr b="1" sz="10000">
                <a:solidFill>
                  <a:srgbClr val="005493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https://rstudio.cloud/project/385988</a:t>
            </a:r>
          </a:p>
        </p:txBody>
      </p:sp>
      <p:pic>
        <p:nvPicPr>
          <p:cNvPr id="503" name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504" name="Shape 504"/>
          <p:cNvSpPr txBox="1"/>
          <p:nvPr/>
        </p:nvSpPr>
        <p:spPr>
          <a:xfrm>
            <a:off x="2153175" y="7536901"/>
            <a:ext cx="20077650" cy="316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algn="l">
              <a:spcBef>
                <a:spcPts val="2400"/>
              </a:spcBef>
              <a:defRPr sz="67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Navigate up to the </a:t>
            </a:r>
            <a:r>
              <a:rPr b="1"/>
              <a:t>02-Join </a:t>
            </a:r>
            <a:r>
              <a:t>folder.</a:t>
            </a:r>
            <a:endParaRPr b="1"/>
          </a:p>
          <a:p>
            <a:pPr algn="l">
              <a:spcBef>
                <a:spcPts val="2400"/>
              </a:spcBef>
              <a:defRPr sz="6700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Open </a:t>
            </a:r>
            <a:r>
              <a:rPr b="1"/>
              <a:t>02-Join-Exercises.Rmd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5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0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sldNum" sz="quarter" idx="2"/>
          </p:nvPr>
        </p:nvSpPr>
        <p:spPr>
          <a:xfrm>
            <a:off x="11880725" y="12684510"/>
            <a:ext cx="62255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7" name="Shape 507"/>
          <p:cNvSpPr txBox="1"/>
          <p:nvPr>
            <p:ph type="title" idx="4294967295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cap="none" sz="11800">
                <a:solidFill>
                  <a:srgbClr val="005493"/>
                </a:solidFill>
              </a:defRPr>
            </a:lvl1pPr>
          </a:lstStyle>
          <a:p>
            <a:pPr/>
            <a:r>
              <a:t>Your Turn 0</a:t>
            </a:r>
          </a:p>
        </p:txBody>
      </p:sp>
      <p:sp>
        <p:nvSpPr>
          <p:cNvPr id="508" name="Shape 508"/>
          <p:cNvSpPr txBox="1"/>
          <p:nvPr>
            <p:ph type="body" sz="half" idx="4294967295"/>
          </p:nvPr>
        </p:nvSpPr>
        <p:spPr>
          <a:xfrm>
            <a:off x="5307435" y="3465445"/>
            <a:ext cx="13769130" cy="6785110"/>
          </a:xfrm>
          <a:prstGeom prst="rect">
            <a:avLst/>
          </a:prstGeom>
        </p:spPr>
        <p:txBody>
          <a:bodyPr lIns="71437" tIns="71437" rIns="71437" bIns="71437"/>
          <a:lstStyle/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Navigate up to the </a:t>
            </a:r>
            <a:r>
              <a:rPr b="1"/>
              <a:t>02-Join </a:t>
            </a:r>
            <a:r>
              <a:t>folder.</a:t>
            </a:r>
            <a:endParaRPr b="1"/>
          </a:p>
          <a:p>
            <a:pPr marL="0" indent="0" defTabSz="584200">
              <a:spcBef>
                <a:spcPts val="2400"/>
              </a:spcBef>
              <a:buSzTx/>
              <a:buNone/>
              <a:defRPr sz="6700">
                <a:solidFill>
                  <a:srgbClr val="005493"/>
                </a:solidFill>
              </a:defRPr>
            </a:pPr>
            <a:r>
              <a:t>Open </a:t>
            </a:r>
            <a:r>
              <a:rPr b="1"/>
              <a:t>02-Join-Exercises.Rmd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sldNum" sz="quarter" idx="2"/>
          </p:nvPr>
        </p:nvSpPr>
        <p:spPr>
          <a:xfrm>
            <a:off x="11860088" y="12663871"/>
            <a:ext cx="663824" cy="1057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2" name="Group 132"/>
          <p:cNvGrpSpPr/>
          <p:nvPr/>
        </p:nvGrpSpPr>
        <p:grpSpPr>
          <a:xfrm>
            <a:off x="5860851" y="1826434"/>
            <a:ext cx="12662298" cy="8376049"/>
            <a:chOff x="0" y="0"/>
            <a:chExt cx="12662296" cy="8376047"/>
          </a:xfrm>
        </p:grpSpPr>
        <p:sp>
          <p:nvSpPr>
            <p:cNvPr id="127" name="Shape 127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9EB980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177800" dist="101600" dir="270000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8" name="Shape 128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29" name="Shape 129"/>
            <p:cNvSpPr txBox="1"/>
            <p:nvPr/>
          </p:nvSpPr>
          <p:spPr>
            <a:xfrm>
              <a:off x="1495154" y="2873320"/>
              <a:ext cx="9655996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0200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pPr/>
              <a:r>
                <a:t>Carl</a:t>
              </a:r>
            </a:p>
          </p:txBody>
        </p:sp>
        <p:sp>
          <p:nvSpPr>
            <p:cNvPr id="130" name="Shape 130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b="1" spc="900" sz="9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HELLO</a:t>
              </a:r>
            </a:p>
          </p:txBody>
        </p:sp>
        <p:sp>
          <p:nvSpPr>
            <p:cNvPr id="131" name="Shape 131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my name 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sldNum" sz="quarter" idx="2"/>
          </p:nvPr>
        </p:nvSpPr>
        <p:spPr>
          <a:xfrm>
            <a:off x="11860088" y="12663871"/>
            <a:ext cx="663824" cy="1057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7" name="r_for_data_science_comp_6x9_alternat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6258" y="1778000"/>
            <a:ext cx="6773334" cy="101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093455" y="1778000"/>
            <a:ext cx="7743904" cy="1016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48569" y="1778000"/>
            <a:ext cx="6741977" cy="1016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49" name="Group 149"/>
          <p:cNvGrpSpPr/>
          <p:nvPr/>
        </p:nvGrpSpPr>
        <p:grpSpPr>
          <a:xfrm>
            <a:off x="5860851" y="1826434"/>
            <a:ext cx="12662298" cy="8376049"/>
            <a:chOff x="0" y="0"/>
            <a:chExt cx="12662296" cy="8376047"/>
          </a:xfrm>
        </p:grpSpPr>
        <p:sp>
          <p:nvSpPr>
            <p:cNvPr id="144" name="Shape 144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407AAA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177800" dist="101600" dir="270000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5" name="Shape 145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6" name="Shape 146"/>
            <p:cNvSpPr txBox="1"/>
            <p:nvPr/>
          </p:nvSpPr>
          <p:spPr>
            <a:xfrm>
              <a:off x="1495154" y="2873320"/>
              <a:ext cx="9655996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0200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pPr/>
              <a:r>
                <a:t>TA</a:t>
              </a:r>
            </a:p>
          </p:txBody>
        </p:sp>
        <p:sp>
          <p:nvSpPr>
            <p:cNvPr id="147" name="Shape 147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b="1" spc="900" sz="9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HELLO</a:t>
              </a: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my name is</a:t>
              </a:r>
            </a:p>
          </p:txBody>
        </p:sp>
      </p:grpSp>
      <p:sp>
        <p:nvSpPr>
          <p:cNvPr id="150" name="Shape 150"/>
          <p:cNvSpPr txBox="1"/>
          <p:nvPr/>
        </p:nvSpPr>
        <p:spPr>
          <a:xfrm>
            <a:off x="9443553" y="10824678"/>
            <a:ext cx="5496894" cy="106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5600">
                <a:latin typeface="+mn-lt"/>
                <a:ea typeface="+mn-ea"/>
                <a:cs typeface="+mn-cs"/>
                <a:sym typeface="Helvetica Neue"/>
              </a:defRPr>
            </a:pPr>
            <a:r>
              <a:rPr b="1">
                <a:solidFill>
                  <a:srgbClr val="407AAA"/>
                </a:solidFill>
                <a:latin typeface="Helvetica"/>
                <a:ea typeface="Helvetica"/>
                <a:cs typeface="Helvetica"/>
                <a:sym typeface="Helvetica"/>
              </a:rPr>
              <a:t></a:t>
            </a:r>
            <a:r>
              <a:t> </a:t>
            </a:r>
            <a:r>
              <a:rPr>
                <a:solidFill>
                  <a:srgbClr val="53585F"/>
                </a:solidFill>
              </a:rPr>
              <a:t>@TA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sldNum" sz="quarter" idx="2"/>
          </p:nvPr>
        </p:nvSpPr>
        <p:spPr>
          <a:xfrm>
            <a:off x="12006312" y="12663871"/>
            <a:ext cx="371376" cy="4984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58" name="Group 158"/>
          <p:cNvGrpSpPr/>
          <p:nvPr/>
        </p:nvGrpSpPr>
        <p:grpSpPr>
          <a:xfrm>
            <a:off x="5860851" y="1826434"/>
            <a:ext cx="12662298" cy="8376049"/>
            <a:chOff x="0" y="0"/>
            <a:chExt cx="12662296" cy="8376047"/>
          </a:xfrm>
        </p:grpSpPr>
        <p:sp>
          <p:nvSpPr>
            <p:cNvPr id="153" name="Shape 153"/>
            <p:cNvSpPr/>
            <p:nvPr/>
          </p:nvSpPr>
          <p:spPr>
            <a:xfrm>
              <a:off x="0" y="89636"/>
              <a:ext cx="12662297" cy="8286412"/>
            </a:xfrm>
            <a:prstGeom prst="roundRect">
              <a:avLst>
                <a:gd name="adj" fmla="val 9043"/>
              </a:avLst>
            </a:prstGeom>
            <a:solidFill>
              <a:srgbClr val="A8C187"/>
            </a:solidFill>
            <a:ln w="25400" cap="flat">
              <a:noFill/>
              <a:miter lim="400000"/>
            </a:ln>
            <a:effectLst>
              <a:outerShdw sx="100000" sy="100000" kx="0" ky="0" algn="b" rotWithShape="0" blurRad="177800" dist="101600" dir="2700000">
                <a:srgbClr val="000000">
                  <a:alpha val="75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2258563"/>
              <a:ext cx="12662297" cy="536670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55" name="Shape 155"/>
            <p:cNvSpPr txBox="1"/>
            <p:nvPr/>
          </p:nvSpPr>
          <p:spPr>
            <a:xfrm>
              <a:off x="1495154" y="2873320"/>
              <a:ext cx="9655996" cy="4083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1" sz="20200">
                  <a:latin typeface="Marker Felt"/>
                  <a:ea typeface="Marker Felt"/>
                  <a:cs typeface="Marker Felt"/>
                  <a:sym typeface="Marker Felt"/>
                </a:defRPr>
              </a:lvl1pPr>
            </a:lstStyle>
            <a:p>
              <a:pPr/>
              <a:r>
                <a:t>Gwynn</a:t>
              </a:r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3839402" y="0"/>
              <a:ext cx="4961188" cy="167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b="1" spc="900" sz="9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HELLO</a:t>
              </a:r>
            </a:p>
          </p:txBody>
        </p:sp>
        <p:sp>
          <p:nvSpPr>
            <p:cNvPr id="157" name="Shape 157"/>
            <p:cNvSpPr txBox="1"/>
            <p:nvPr/>
          </p:nvSpPr>
          <p:spPr>
            <a:xfrm>
              <a:off x="4393863" y="1294751"/>
              <a:ext cx="3844526" cy="9959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l">
                <a:defRPr sz="5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"/>
                </a:defRPr>
              </a:lvl1pPr>
            </a:lstStyle>
            <a:p>
              <a:pPr/>
              <a:r>
                <a:t>my name is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593611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Import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Visualize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60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168" name="Shape 168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" name="Shape 171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2" name="Shape 172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3" name="Shape 173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5" name="Shape 175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80"/>
          <p:cNvGrpSpPr/>
          <p:nvPr/>
        </p:nvGrpSpPr>
        <p:grpSpPr>
          <a:xfrm>
            <a:off x="1180720" y="6157647"/>
            <a:ext cx="2430385" cy="2432980"/>
            <a:chOff x="0" y="0"/>
            <a:chExt cx="2430383" cy="2432979"/>
          </a:xfrm>
        </p:grpSpPr>
        <p:pic>
          <p:nvPicPr>
            <p:cNvPr id="178" name="RStudio-Logo-Blue-Gra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070" y="1593976"/>
              <a:ext cx="2390323" cy="839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Screen Shot 2019-05-04 at 10.42.00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662" t="19100" r="4662" b="8130"/>
            <a:stretch>
              <a:fillRect/>
            </a:stretch>
          </p:blipFill>
          <p:spPr>
            <a:xfrm>
              <a:off x="0" y="0"/>
              <a:ext cx="2430384" cy="145657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81" name="Shape 181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9406234" y="4058901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Visualize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60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186" name="Shape 186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7" name="Shape 187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9" name="Shape 189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0" name="Shape 190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1" name="Shape 191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93" name="Shape 193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8"/>
          <p:cNvGrpSpPr/>
          <p:nvPr/>
        </p:nvGrpSpPr>
        <p:grpSpPr>
          <a:xfrm>
            <a:off x="1180720" y="6157647"/>
            <a:ext cx="2430385" cy="2432980"/>
            <a:chOff x="0" y="0"/>
            <a:chExt cx="2430383" cy="2432979"/>
          </a:xfrm>
        </p:grpSpPr>
        <p:pic>
          <p:nvPicPr>
            <p:cNvPr id="196" name="RStudio-Logo-Blue-Gray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070" y="1593976"/>
              <a:ext cx="2390323" cy="839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Screen Shot 2019-05-04 at 10.42.00 AM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662" t="19100" r="4662" b="8130"/>
            <a:stretch>
              <a:fillRect/>
            </a:stretch>
          </p:blipFill>
          <p:spPr>
            <a:xfrm>
              <a:off x="0" y="0"/>
              <a:ext cx="2430384" cy="1456573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99" name="Shape 199"/>
          <p:cNvSpPr txBox="1"/>
          <p:nvPr/>
        </p:nvSpPr>
        <p:spPr>
          <a:xfrm>
            <a:off x="5322889" y="6233040"/>
            <a:ext cx="2064438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Tidy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8841042" y="7690146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54990">
              <a:defRPr sz="608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Transform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12590985" y="6233040"/>
            <a:ext cx="3604681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7411439" y="6233040"/>
            <a:ext cx="5590580" cy="124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Communicate</a:t>
            </a:r>
          </a:p>
        </p:txBody>
      </p:sp>
      <p:sp>
        <p:nvSpPr>
          <p:cNvPr id="203" name="Shape 203"/>
          <p:cNvSpPr/>
          <p:nvPr/>
        </p:nvSpPr>
        <p:spPr>
          <a:xfrm>
            <a:off x="3992772" y="6885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15795149" y="6858000"/>
            <a:ext cx="1743603" cy="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7516812" y="7012913"/>
            <a:ext cx="140273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6" name="Shape 206"/>
          <p:cNvSpPr/>
          <p:nvPr/>
        </p:nvSpPr>
        <p:spPr>
          <a:xfrm rot="18241080">
            <a:off x="10956462" y="7093291"/>
            <a:ext cx="3276809" cy="2267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45" fill="norm" stroke="1" extrusionOk="0">
                <a:moveTo>
                  <a:pt x="0" y="0"/>
                </a:moveTo>
                <a:cubicBezTo>
                  <a:pt x="324" y="6917"/>
                  <a:pt x="3006" y="13218"/>
                  <a:pt x="7234" y="16995"/>
                </a:cubicBezTo>
                <a:cubicBezTo>
                  <a:pt x="11503" y="20810"/>
                  <a:pt x="16838" y="21600"/>
                  <a:pt x="21600" y="19123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" name="Shape 207"/>
          <p:cNvSpPr/>
          <p:nvPr/>
        </p:nvSpPr>
        <p:spPr>
          <a:xfrm rot="18241080">
            <a:off x="13415041" y="4632085"/>
            <a:ext cx="679240" cy="1850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7" h="21600" fill="norm" stroke="1" extrusionOk="0">
                <a:moveTo>
                  <a:pt x="20497" y="0"/>
                </a:moveTo>
                <a:cubicBezTo>
                  <a:pt x="21600" y="3925"/>
                  <a:pt x="20360" y="7894"/>
                  <a:pt x="16869" y="11611"/>
                </a:cubicBezTo>
                <a:cubicBezTo>
                  <a:pt x="13325" y="15386"/>
                  <a:pt x="7555" y="18802"/>
                  <a:pt x="0" y="21600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8" name="Shape 208"/>
          <p:cNvSpPr/>
          <p:nvPr/>
        </p:nvSpPr>
        <p:spPr>
          <a:xfrm rot="18241080">
            <a:off x="8755222" y="5976881"/>
            <a:ext cx="2318724" cy="1075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94" fill="norm" stroke="1" extrusionOk="0">
                <a:moveTo>
                  <a:pt x="0" y="20894"/>
                </a:moveTo>
                <a:cubicBezTo>
                  <a:pt x="2392" y="13395"/>
                  <a:pt x="5770" y="7494"/>
                  <a:pt x="9728" y="3896"/>
                </a:cubicBezTo>
                <a:cubicBezTo>
                  <a:pt x="13460" y="504"/>
                  <a:pt x="17564" y="-706"/>
                  <a:pt x="21600" y="396"/>
                </a:cubicBezTo>
              </a:path>
            </a:pathLst>
          </a:custGeom>
          <a:ln w="1016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779813" y="2844773"/>
            <a:ext cx="22824374" cy="8026454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0" name="Shape 210"/>
          <p:cNvSpPr txBox="1"/>
          <p:nvPr/>
        </p:nvSpPr>
        <p:spPr>
          <a:xfrm>
            <a:off x="16846247" y="10168751"/>
            <a:ext cx="3604681" cy="12499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6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Program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5309100" y="274768"/>
            <a:ext cx="13765800" cy="2396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(Applied) </a:t>
            </a:r>
            <a:r>
              <a:t>Data Science</a:t>
            </a:r>
          </a:p>
        </p:txBody>
      </p:sp>
      <p:pic>
        <p:nvPicPr>
          <p:cNvPr id="212" name="ggplot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2589" y="3211789"/>
            <a:ext cx="2540001" cy="2944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